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955" r:id="rId1"/>
  </p:sldMasterIdLst>
  <p:notesMasterIdLst>
    <p:notesMasterId r:id="rId52"/>
  </p:notesMasterIdLst>
  <p:handoutMasterIdLst>
    <p:handoutMasterId r:id="rId53"/>
  </p:handoutMasterIdLst>
  <p:sldIdLst>
    <p:sldId id="1719" r:id="rId2"/>
    <p:sldId id="1930" r:id="rId3"/>
    <p:sldId id="1958" r:id="rId4"/>
    <p:sldId id="1959" r:id="rId5"/>
    <p:sldId id="1911" r:id="rId6"/>
    <p:sldId id="1956" r:id="rId7"/>
    <p:sldId id="1670" r:id="rId8"/>
    <p:sldId id="1858" r:id="rId9"/>
    <p:sldId id="1976" r:id="rId10"/>
    <p:sldId id="1925" r:id="rId11"/>
    <p:sldId id="1961" r:id="rId12"/>
    <p:sldId id="1931" r:id="rId13"/>
    <p:sldId id="1905" r:id="rId14"/>
    <p:sldId id="1917" r:id="rId15"/>
    <p:sldId id="1920" r:id="rId16"/>
    <p:sldId id="1912" r:id="rId17"/>
    <p:sldId id="1937" r:id="rId18"/>
    <p:sldId id="1866" r:id="rId19"/>
    <p:sldId id="1980" r:id="rId20"/>
    <p:sldId id="1981" r:id="rId21"/>
    <p:sldId id="1950" r:id="rId22"/>
    <p:sldId id="1868" r:id="rId23"/>
    <p:sldId id="298" r:id="rId24"/>
    <p:sldId id="2001" r:id="rId25"/>
    <p:sldId id="1949" r:id="rId26"/>
    <p:sldId id="2003" r:id="rId27"/>
    <p:sldId id="1982" r:id="rId28"/>
    <p:sldId id="1983" r:id="rId29"/>
    <p:sldId id="1984" r:id="rId30"/>
    <p:sldId id="1985" r:id="rId31"/>
    <p:sldId id="1989" r:id="rId32"/>
    <p:sldId id="2006" r:id="rId33"/>
    <p:sldId id="1951" r:id="rId34"/>
    <p:sldId id="2002" r:id="rId35"/>
    <p:sldId id="1924" r:id="rId36"/>
    <p:sldId id="1991" r:id="rId37"/>
    <p:sldId id="1992" r:id="rId38"/>
    <p:sldId id="1993" r:id="rId39"/>
    <p:sldId id="1987" r:id="rId40"/>
    <p:sldId id="1904" r:id="rId41"/>
    <p:sldId id="2004" r:id="rId42"/>
    <p:sldId id="1946" r:id="rId43"/>
    <p:sldId id="1994" r:id="rId44"/>
    <p:sldId id="1999" r:id="rId45"/>
    <p:sldId id="2000" r:id="rId46"/>
    <p:sldId id="1995" r:id="rId47"/>
    <p:sldId id="1963" r:id="rId48"/>
    <p:sldId id="1998" r:id="rId49"/>
    <p:sldId id="1996" r:id="rId50"/>
    <p:sldId id="1997" r:id="rId51"/>
  </p:sldIdLst>
  <p:sldSz cx="12192000" cy="6858000"/>
  <p:notesSz cx="6858000" cy="13811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19"/>
            <p14:sldId id="1930"/>
            <p14:sldId id="1958"/>
            <p14:sldId id="1959"/>
            <p14:sldId id="1911"/>
            <p14:sldId id="1956"/>
            <p14:sldId id="1670"/>
            <p14:sldId id="1858"/>
            <p14:sldId id="1976"/>
            <p14:sldId id="1925"/>
            <p14:sldId id="1961"/>
            <p14:sldId id="1931"/>
            <p14:sldId id="1905"/>
            <p14:sldId id="1917"/>
            <p14:sldId id="1920"/>
            <p14:sldId id="1912"/>
            <p14:sldId id="1937"/>
            <p14:sldId id="1866"/>
            <p14:sldId id="1980"/>
            <p14:sldId id="1981"/>
            <p14:sldId id="1950"/>
            <p14:sldId id="1868"/>
            <p14:sldId id="298"/>
            <p14:sldId id="2001"/>
            <p14:sldId id="1949"/>
            <p14:sldId id="2003"/>
            <p14:sldId id="1982"/>
            <p14:sldId id="1983"/>
            <p14:sldId id="1984"/>
            <p14:sldId id="1985"/>
            <p14:sldId id="1989"/>
            <p14:sldId id="2006"/>
            <p14:sldId id="1951"/>
            <p14:sldId id="2002"/>
            <p14:sldId id="1924"/>
            <p14:sldId id="1991"/>
            <p14:sldId id="1992"/>
            <p14:sldId id="1993"/>
            <p14:sldId id="1987"/>
            <p14:sldId id="1904"/>
            <p14:sldId id="2004"/>
            <p14:sldId id="1946"/>
            <p14:sldId id="1994"/>
            <p14:sldId id="1999"/>
            <p14:sldId id="2000"/>
            <p14:sldId id="1995"/>
            <p14:sldId id="1963"/>
            <p14:sldId id="1998"/>
            <p14:sldId id="1996"/>
            <p14:sldId id="19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7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B3BB"/>
    <a:srgbClr val="8DC8E8"/>
    <a:srgbClr val="D988DC"/>
    <a:srgbClr val="FE9D88"/>
    <a:srgbClr val="FFFFFF"/>
    <a:srgbClr val="243A5E"/>
    <a:srgbClr val="F2F2F2"/>
    <a:srgbClr val="E7ECF7"/>
    <a:srgbClr val="CBD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B235C-7C78-4F7C-B980-47E7DE62EE37}" v="1" dt="2023-10-02T18:24:37.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2" autoAdjust="0"/>
    <p:restoredTop sz="77333" autoAdjust="0"/>
  </p:normalViewPr>
  <p:slideViewPr>
    <p:cSldViewPr snapToGrid="0">
      <p:cViewPr varScale="1">
        <p:scale>
          <a:sx n="86" d="100"/>
          <a:sy n="86" d="100"/>
        </p:scale>
        <p:origin x="1590" y="90"/>
      </p:cViewPr>
      <p:guideLst/>
    </p:cSldViewPr>
  </p:slideViewPr>
  <p:outlineViewPr>
    <p:cViewPr>
      <p:scale>
        <a:sx n="33" d="100"/>
        <a:sy n="33" d="100"/>
      </p:scale>
      <p:origin x="0" y="-21600"/>
    </p:cViewPr>
  </p:outlineViewPr>
  <p:notesTextViewPr>
    <p:cViewPr>
      <p:scale>
        <a:sx n="1" d="1"/>
        <a:sy n="1" d="1"/>
      </p:scale>
      <p:origin x="0" y="0"/>
    </p:cViewPr>
  </p:notesTextViewPr>
  <p:notesViewPr>
    <p:cSldViewPr snapToGrid="0">
      <p:cViewPr>
        <p:scale>
          <a:sx n="210" d="100"/>
          <a:sy n="210" d="100"/>
        </p:scale>
        <p:origin x="1188" y="-72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90693-86C7-4225-A79E-37EAF1D3A528}" type="datetime8">
              <a:rPr lang="en-US" smtClean="0">
                <a:latin typeface="Segoe UI" pitchFamily="34" charset="0"/>
              </a:rPr>
              <a:t>7/7/2024 10:47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41DD40AC-52EE-4622-9688-184DD41D92B5}" type="datetime8">
              <a:rPr lang="en-US" smtClean="0"/>
              <a:t>7/7/2024 10:47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azure/governance/management-group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learning path: </a:t>
            </a:r>
          </a:p>
          <a:p>
            <a:r>
              <a:rPr lang="en-US" dirty="0"/>
              <a:t>https://learn.microsoft.com/training/paths/azure-fundamentals-describe-azure-architecture-services/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A5307B3-94B9-4D33-A2B6-8881DE62E3E0}"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latin typeface="Segoe UI Semilight"/>
                <a:cs typeface="Segoe UI Semilight"/>
              </a:rPr>
              <a:t>https://learn.microsoft.com/training/modules/describe-core-architectural-components-of-azure/5-describe-azure-physical-infrastructure</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China 21Vianet </a:t>
            </a:r>
            <a:r>
              <a:rPr lang="en-IE" sz="900" b="0" i="0" u="none" strike="noStrike" kern="1200" dirty="0">
                <a:solidFill>
                  <a:schemeClr val="tx1"/>
                </a:solidFill>
                <a:effectLst/>
                <a:latin typeface="Segoe UI Light" pitchFamily="34" charset="0"/>
                <a:ea typeface="+mn-ea"/>
                <a:cs typeface="+mn-cs"/>
              </a:rPr>
              <a:t>- https://learn.microsoft.com/azure/china/</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0D24039-FECE-4CC4-AA55-C5D8419ED14B}"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29529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https://datacenters.microsoft.com/globe/</a:t>
            </a: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5E6F0E4-7EA1-4741-B5CC-B9988747D396}"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5986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https://learn.microsoft.com/training/modules/describe-core-architectural-components-of-azure/6-describe-azure-management-infrastructure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5C28A3A-A5BF-48ED-9026-5FC6CF15E7F5}"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48979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https://learn.microsoft.com/training/modules/describe-core-architectural-components-of-azure/6-describe-azure-management-infrastructure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Containers for multiple resources that share the same life cycle.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Aggregates resources into a single manageable unit.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Every Azure resource must exist in one (and only one) resource group.</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Secure at the resource group </a:t>
            </a:r>
            <a:br>
              <a:rPr lang="en-US" sz="1100" kern="100" dirty="0">
                <a:effectLst/>
                <a:latin typeface="Calibri" panose="020F0502020204030204" pitchFamily="34" charset="0"/>
                <a:ea typeface="Calibri" panose="020F0502020204030204" pitchFamily="34" charset="0"/>
                <a:cs typeface="Times New Roman" panose="02020603050405020304" pitchFamily="18" charset="0"/>
              </a:rPr>
            </a:b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(or resource) level</a:t>
            </a:r>
            <a:r>
              <a:rPr lang="en-US" sz="1100" kern="100" dirty="0">
                <a:effectLst/>
                <a:latin typeface="Calibri" panose="020F0502020204030204" pitchFamily="34" charset="0"/>
                <a:ea typeface="Calibri" panose="020F0502020204030204" pitchFamily="34" charset="0"/>
                <a:cs typeface="Calibri" panose="020F0502020204030204" pitchFamily="34" charset="0"/>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using role-based access control (RBAC).</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877F4CF-ABF5-4251-A52D-FAE2B85DE09D}"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https://learn.microsoft.com/training/modules/describe-core-architectural-components-of-azure/6-describe-azure-management-infrastructure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An account can have one or multiple subscriptions.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Azure subscription offers: </a:t>
            </a:r>
            <a:r>
              <a:rPr lang="en-IE" sz="11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https://azure.microsoft.com/en-us/support/legal/offer-details/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7B460B0-B4BE-4654-9AE7-5878F848D39B}"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https://learn.microsoft.com/training/modules/describe-core-architectural-components-of-azure/6-describe-azure-management-infrastructure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Management groups can include multiple Azure subscriptions.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Subscriptions inherit conditions applied to the management group.</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10,000 management groups can be supported in a single directory.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 management group tree can support up to six levels of depth.</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E" sz="1100" dirty="0">
                <a:effectLst/>
                <a:latin typeface="Calibri" panose="020F0502020204030204" pitchFamily="34" charset="0"/>
                <a:ea typeface="Calibri" panose="020F0502020204030204" pitchFamily="34" charset="0"/>
                <a:cs typeface="Times New Roman" panose="02020603050405020304" pitchFamily="18" charset="0"/>
              </a:rPr>
              <a:t>Management groups: </a:t>
            </a:r>
            <a:r>
              <a:rPr lang="en-IE"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https://learn.microsoft.com/azure/governance/management-groups/</a:t>
            </a:r>
            <a:endParaRPr lang="en-US" sz="1100" u="none"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DA0CC5-8790-4FFA-9247-371F8E9F2A88}"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3885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https://learn.microsoft.com/training/modules/describe-azure-compute-networking-services/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9FF62F7-7D47-454D-ACBE-A189655586DF}"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26062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https://azure.microsoft.com/products/category/compute/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9E4C41C-6FA6-4785-8104-82581272BF3B}"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40849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https://learn.microsoft.com/training/modules/describe-azure-compute-networking-services/2-virtual-machines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Development and test: Azure VMs offer a quick and easy way to create a computer with specific configurations required to code and test an application.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Applications in the cloud: Because demand for your application can fluctuate, it might make economic sense to run it on a VM in Azure. You pay for extra VMs when you need them and shut them down when you don’t.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Extended datacenter: Virtual machines in an Azure virtual network can easily be connected to your organization’s network.</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Azure virtual machines: https://azure.microsoft.com/en-us/services/virtual-machines/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E2EF9C-C199-492D-B709-10F7F14F116E}"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800"/>
              </a:spcAft>
              <a:buFont typeface="Arial" panose="020B0604020202020204" pitchFamily="34" charset="0"/>
              <a:buNone/>
            </a:pPr>
            <a:r>
              <a:rPr lang="en-US" dirty="0">
                <a:latin typeface="+mn-lt"/>
              </a:rPr>
              <a:t>https://learn.microsoft.com/training/modules/describe-azure-compute-networking-services/2-virtual-machines</a:t>
            </a:r>
          </a:p>
          <a:p>
            <a:pPr marL="0" indent="0">
              <a:spcBef>
                <a:spcPts val="0"/>
              </a:spcBef>
              <a:spcAft>
                <a:spcPts val="1800"/>
              </a:spcAft>
              <a:buFont typeface="Arial" panose="020B0604020202020204" pitchFamily="34" charset="0"/>
              <a:buNone/>
            </a:pPr>
            <a:endParaRPr lang="en-US" dirty="0">
              <a:latin typeface="+mn-l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325CB41-5337-4554-9946-060DA560DBBA}"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8162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F92CD84-B6D2-4C5E-9A67-F2BC7A3F88BF}"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800"/>
              </a:spcAft>
              <a:buFont typeface="Arial" panose="020B0604020202020204" pitchFamily="34" charset="0"/>
              <a:buNone/>
            </a:pPr>
            <a:r>
              <a:rPr lang="en-US" dirty="0">
                <a:latin typeface="+mn-lt"/>
              </a:rPr>
              <a:t>https://learn.microsoft.com/training/modules/describe-azure-compute-networking-services/2-virtual-machines</a:t>
            </a:r>
          </a:p>
          <a:p>
            <a:pPr marL="0" indent="0">
              <a:spcBef>
                <a:spcPts val="0"/>
              </a:spcBef>
              <a:spcAft>
                <a:spcPts val="1800"/>
              </a:spcAft>
              <a:buFont typeface="Arial" panose="020B0604020202020204" pitchFamily="34" charset="0"/>
              <a:buNone/>
            </a:pPr>
            <a:endParaRPr lang="en-US" dirty="0">
              <a:latin typeface="+mn-lt"/>
            </a:endParaRPr>
          </a:p>
          <a:p>
            <a:pPr marL="0" indent="0">
              <a:spcBef>
                <a:spcPts val="0"/>
              </a:spcBef>
              <a:spcAft>
                <a:spcPts val="1800"/>
              </a:spcAft>
              <a:buFont typeface="Arial" panose="020B0604020202020204" pitchFamily="34" charset="0"/>
              <a:buNone/>
            </a:pPr>
            <a:r>
              <a:rPr lang="en-US" dirty="0">
                <a:latin typeface="+mn-lt"/>
              </a:rPr>
              <a:t>Update domain keeps VMs grouped if they can be rebooted at the same time without causing an outage.</a:t>
            </a:r>
          </a:p>
          <a:p>
            <a:pPr marL="0" indent="0">
              <a:spcBef>
                <a:spcPts val="0"/>
              </a:spcBef>
              <a:spcAft>
                <a:spcPts val="1800"/>
              </a:spcAft>
              <a:buFont typeface="Arial" panose="020B0604020202020204" pitchFamily="34" charset="0"/>
              <a:buNone/>
            </a:pPr>
            <a:r>
              <a:rPr lang="en-US" dirty="0">
                <a:latin typeface="+mn-lt"/>
              </a:rPr>
              <a:t>Fault domains group VMs based on common power and networking.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E9EEA20-CE09-4F64-82F1-8BD24CAD52EA}"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828003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https://learn.microsoft.com/training/modules/describe-azure-compute-networking-services/4-virtual-desktop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https://learn.microsoft.com/azure/virtual-desktop/overview</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59E0BBB-1FE7-45CD-9853-2B65FA7CF55C}"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56277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https://learn.microsoft.com/training/modules/describe-azure-compute-networking-services/5-containers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Containers are a virtualization environment. However, unlike virtual machines, you do not manage an operating system. Containers are meant to be lightweight, and are designed to be created, scaled out, and stopped dynamically.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Azure Container Instances:</a:t>
            </a: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https://azure.microsoft.com/en-us/services/container-instances/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Azure Kubernetes Service:</a:t>
            </a: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https://azure.microsoft.com/en-us/services/kubernetes-service/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841645F-EB2E-49C8-B390-662F845E7B4D}"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https://learn.microsoft.com/training/modules/describe-azure-compute-networking-services/6-functions</a:t>
            </a: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Serverless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computing is the evolution of cloud platforms in the direction of pure cloud native code. Serverless brings developers closer to business logic while insulating them from infrastructure concerns. It's a pattern that doesn't imply "no server" but rather, "less server." Serverless code is event-driven. Code may be triggered by anything from a traditional HTTP web request to a timer or the result of uploading a file. The infrastructure behind serverless allows for instant scale to meet elastic demands and offers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microbilling</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to truly "pay for what you use." Serverless requires a new way of thinking and approach to building applications and isn't the right solution for every problem.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Azure Functions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is</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code that runs your service and not the underlying platform or infrastructure.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Creates infrastructure based on an event.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7F30B32-4CD6-44A7-8DE6-40212405F7B3}"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15499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https://learn.microsoft.com/training/modules/describe-azure-compute-networking-services/7-describe-application-hosting-options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9A02F91-6BC8-4814-9771-A607F3CBB653}"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68500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https://learn.microsoft.com/training/modules/describe-azure-compute-networking-services/8-virtual-networking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0E60E5-B885-4669-B58E-4B6351DAA7A6}"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4964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https://learn.microsoft.com/training/modules/describe-azure-compute-networking-services/10-virtual-private-networks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C12E89-4D5E-4D93-B631-069EBE62C999}"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38938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https://learn.microsoft.com/training/modules/describe-azure-compute-networking-services/11-expressroute/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ABAE5F2-4978-4145-A3F1-32195A3C8625}"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39168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https://learn.microsoft.com/training/modules/describe-azure-compute-networking-services/12-domain-name-system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063ACC7-4B55-4492-8B91-C163DFA9D4E0}"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057131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FB27A55-DB36-4060-9A2C-F30CB9958C97}"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39681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https://learn.microsoft.com/training/modules/describe-core-architectural-components-of-azure/3-get-started-azure-accounts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52A5AE8-4246-4DEB-B14B-EEBC0838441E}"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096802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https://learn.microsoft.com/training/modules/describe-azure-storage-services/2-accounts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10033BD-534A-4F51-A40B-2BCF6DF0B24A}"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50816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https://learn.microsoft.com/training/modules/describe-azure-storage-services/3-redundancy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58C03DD-086D-4EF8-B993-EEB4B39F8E37}"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586958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https://learn.microsoft.com/training/modules/describe-azure-storage-services/4-describe-azure-storage-services</a:t>
            </a: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BEDF383-B91C-4F2D-B491-439D971B4241}"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165533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https://learn.microsoft.com/training/modules/describe-azure-storage-services/4-describe-azure-storage-services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80B0B4A-DEBB-4D44-B845-F14715F19722}"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576598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https://learn.microsoft.com/training/modules/describe-azure-storage-services/6-identify-azure-data-migration-options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063224A-6401-45F9-9849-0AC5CDBB8451}"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88807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https://learn.microsoft.com/training/modules/describe-azure-storage-services/6-identify-azure-data-migration-options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6DEE61-9FEF-47B5-8C52-ACC90A59F5C1}"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021886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https://learn.microsoft.com/training/modules/describe-azure-storage-services/7-identify-azure-file-movement-options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44D7224-48E5-4519-87D8-2992F102A065}"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440465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C24A196-4A20-4404-BF06-23EAE410CC58}"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15023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E" sz="900" b="0" kern="1200" dirty="0">
                <a:solidFill>
                  <a:schemeClr val="tx1"/>
                </a:solidFill>
                <a:effectLst/>
                <a:latin typeface="Segoe UI Light" pitchFamily="34" charset="0"/>
                <a:ea typeface="+mn-ea"/>
                <a:cs typeface="+mn-cs"/>
              </a:rPr>
              <a:t>https://learn.microsoft.com/training/modules/describe-azure-identity-access-security/2-directory-services</a:t>
            </a:r>
          </a:p>
          <a:p>
            <a:pPr marL="0" indent="0">
              <a:buFont typeface="Arial" panose="020B0604020202020204" pitchFamily="34" charset="0"/>
              <a:buNone/>
            </a:pPr>
            <a:endParaRPr lang="en-IE" sz="900" b="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IE" sz="900" b="1"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IE" sz="900" b="1" kern="1200" dirty="0">
                <a:solidFill>
                  <a:schemeClr val="tx1"/>
                </a:solidFill>
                <a:effectLst/>
                <a:latin typeface="Segoe UI Light" pitchFamily="34" charset="0"/>
                <a:ea typeface="+mn-ea"/>
                <a:cs typeface="+mn-cs"/>
              </a:rPr>
              <a:t>Azure AD </a:t>
            </a:r>
            <a:r>
              <a:rPr lang="en-IE" sz="900"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https://azure.microsoft.com/en-us/services/active-directory/</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US" sz="2800" b="1" dirty="0"/>
              <a:t>Azure tenant</a:t>
            </a:r>
          </a:p>
          <a:p>
            <a:r>
              <a:rPr lang="en-US" sz="2800" dirty="0">
                <a:latin typeface="+mn-lt"/>
              </a:rPr>
              <a:t>A dedicated and trusted instance of Azure AD that's automatically created when your organization signs up for a Microsoft cloud service subscription, such as Microsoft Azure, Microsoft Intune, or Office 365. An Azure tenant represents a single organization.</a:t>
            </a:r>
          </a:p>
          <a:p>
            <a:r>
              <a:rPr lang="en-US" sz="2800" b="1" dirty="0"/>
              <a:t>Azure AD directory</a:t>
            </a:r>
          </a:p>
          <a:p>
            <a:r>
              <a:rPr lang="en-US" sz="2800" dirty="0">
                <a:latin typeface="+mn-lt"/>
              </a:rPr>
              <a:t>Each Azure tenant has a dedicated and trusted Azure AD directory. The Azure AD directory includes the tenant's users, groups, and apps and is used to perform identity and access management functions for tenant resources.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EC625C6-C7A9-4C85-81CA-3E10A425FC5D}"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381580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https://learn.microsoft.com/training/modules/describe-azure-identity-access-security/2-directory-services</a:t>
            </a: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Microsoft </a:t>
            </a:r>
            <a:r>
              <a:rPr lang="en-IE" sz="1100" kern="100" dirty="0" err="1">
                <a:effectLst/>
                <a:latin typeface="Calibri" panose="020F0502020204030204" pitchFamily="34" charset="0"/>
                <a:ea typeface="Calibri" panose="020F0502020204030204" pitchFamily="34" charset="0"/>
                <a:cs typeface="Times New Roman" panose="02020603050405020304" pitchFamily="18" charset="0"/>
              </a:rPr>
              <a:t>Entra</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ID: https://www.microsoft.com/security/business/identity-access/microsoft-entra-id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9934302-725E-4085-A55F-7C74725EF23A}"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18332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https://learn.microsoft.com/training/modules/create-an-azure-account/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Most exercises will be in the Learn Sandbox</a:t>
            </a:r>
            <a:r>
              <a:rPr lang="en-US" sz="1100" kern="100" dirty="0">
                <a:effectLst/>
                <a:latin typeface="Calibri" panose="020F0502020204030204" pitchFamily="34" charset="0"/>
                <a:ea typeface="Calibri" panose="020F0502020204030204" pitchFamily="34" charset="0"/>
                <a:cs typeface="Calibri" panose="020F0502020204030204" pitchFamily="34" charset="0"/>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 the last module, there’s a portion that needs an Azure account or can be converted to Demo. This is an optional exercise to help the students create free accounts. Note: They will need a credit card for this exercise.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B765115-F649-4415-85BC-5226A6EAD4A6}"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50206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800" b="0" kern="1200" dirty="0">
                <a:solidFill>
                  <a:schemeClr val="tx1"/>
                </a:solidFill>
                <a:effectLst/>
                <a:latin typeface="Segoe UI Light" pitchFamily="34" charset="0"/>
                <a:ea typeface="+mn-ea"/>
                <a:cs typeface="+mn-cs"/>
              </a:rPr>
              <a:t>https://learn.microsoft.com/training/modules/describe-azure-identity-access-security/3-authentication-methods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a:t>
            </a:r>
            <a:r>
              <a:rPr lang="en-IE" sz="900" b="0" i="0" u="none" strike="noStrike" kern="1200" dirty="0">
                <a:solidFill>
                  <a:schemeClr val="tx1"/>
                </a:solidFill>
                <a:effectLst/>
                <a:latin typeface="Segoe UI Light" pitchFamily="34" charset="0"/>
                <a:ea typeface="+mn-ea"/>
                <a:cs typeface="+mn-cs"/>
              </a:rPr>
              <a:t>Authentication is sometimes shortened to </a:t>
            </a:r>
            <a:r>
              <a:rPr lang="en-IE" sz="900" b="0" i="1" u="none" strike="noStrike" kern="1200" dirty="0">
                <a:solidFill>
                  <a:schemeClr val="tx1"/>
                </a:solidFill>
                <a:effectLst/>
                <a:latin typeface="Segoe UI Light" pitchFamily="34" charset="0"/>
                <a:ea typeface="+mn-ea"/>
                <a:cs typeface="+mn-cs"/>
              </a:rPr>
              <a:t>AuthN</a:t>
            </a:r>
            <a:r>
              <a:rPr lang="en-IE" sz="900" b="0" i="0" u="none" strike="noStrike" kern="1200" dirty="0">
                <a:solidFill>
                  <a:schemeClr val="tx1"/>
                </a:solidFill>
                <a:effectLst/>
                <a:latin typeface="Segoe UI Light" pitchFamily="34" charset="0"/>
                <a:ea typeface="+mn-ea"/>
                <a:cs typeface="+mn-cs"/>
              </a:rPr>
              <a:t>, and authorization is sometimes shortened to </a:t>
            </a:r>
            <a:r>
              <a:rPr lang="en-IE" sz="900" b="0" i="1" u="none" strike="noStrike" kern="1200" dirty="0">
                <a:solidFill>
                  <a:schemeClr val="tx1"/>
                </a:solidFill>
                <a:effectLst/>
                <a:latin typeface="Segoe UI Light" pitchFamily="34" charset="0"/>
                <a:ea typeface="+mn-ea"/>
                <a:cs typeface="+mn-cs"/>
              </a:rPr>
              <a:t>AuthZ</a:t>
            </a:r>
            <a:r>
              <a:rPr lang="en-IE" sz="900" b="0" i="0" u="none" strike="noStrike" kern="1200" dirty="0">
                <a:solidFill>
                  <a:schemeClr val="tx1"/>
                </a:solidFill>
                <a:effectLst/>
                <a:latin typeface="Segoe UI Light" pitchFamily="34" charset="0"/>
                <a:ea typeface="+mn-ea"/>
                <a:cs typeface="+mn-cs"/>
              </a:rPr>
              <a:t>.</a:t>
            </a:r>
            <a:endParaRPr lang="en-US" dirty="0"/>
          </a:p>
          <a:p>
            <a:endParaRPr lang="en-US" dirty="0"/>
          </a:p>
          <a:p>
            <a:pPr marL="0" indent="0">
              <a:buNone/>
            </a:pPr>
            <a:r>
              <a:rPr lang="en-US" b="1" dirty="0"/>
              <a:t>Authentication</a:t>
            </a:r>
          </a:p>
          <a:p>
            <a:pPr marL="171450" indent="-171450">
              <a:buFont typeface="Arial" panose="020B0604020202020204" pitchFamily="34" charset="0"/>
              <a:buChar char="•"/>
            </a:pPr>
            <a:r>
              <a:rPr lang="en-US" dirty="0"/>
              <a:t>Identifies the person or service seeking access to a resource. </a:t>
            </a:r>
          </a:p>
          <a:p>
            <a:pPr marL="171450" indent="-171450">
              <a:buFont typeface="Arial" panose="020B0604020202020204" pitchFamily="34" charset="0"/>
              <a:buChar char="•"/>
            </a:pPr>
            <a:r>
              <a:rPr lang="en-US" dirty="0"/>
              <a:t>Requests legitimate access credentials.</a:t>
            </a:r>
          </a:p>
          <a:p>
            <a:pPr marL="171450" indent="-171450">
              <a:buFont typeface="Arial" panose="020B0604020202020204" pitchFamily="34" charset="0"/>
              <a:buChar char="•"/>
            </a:pPr>
            <a:r>
              <a:rPr lang="en-US" dirty="0"/>
              <a:t>Basis for creating secure identity and access control principles.</a:t>
            </a:r>
          </a:p>
          <a:p>
            <a:pPr marL="0" indent="0">
              <a:buNone/>
            </a:pPr>
            <a:r>
              <a:rPr lang="en-US" b="1" dirty="0"/>
              <a:t>Authorization</a:t>
            </a:r>
          </a:p>
          <a:p>
            <a:pPr marL="171450" indent="-171450">
              <a:buFont typeface="Arial" panose="020B0604020202020204" pitchFamily="34" charset="0"/>
              <a:buChar char="•"/>
            </a:pPr>
            <a:r>
              <a:rPr lang="en-US" dirty="0"/>
              <a:t>Determines an authenticated person’s or service’s level of access.</a:t>
            </a:r>
          </a:p>
          <a:p>
            <a:pPr marL="171450" indent="-171450">
              <a:buFont typeface="Arial" panose="020B0604020202020204" pitchFamily="34" charset="0"/>
              <a:buChar char="•"/>
            </a:pPr>
            <a:r>
              <a:rPr lang="en-US" dirty="0"/>
              <a:t>Defines which data they can access, and what they can do with it.</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9D0206C-78A2-431E-9615-C6721B7DF181}"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098066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https://learn.microsoft.com/training/modules/describe-azure-identity-access-security/3-authentication-methods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Discuss what could qualify for each of the items listed: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Something you know</a:t>
            </a:r>
            <a:r>
              <a:rPr lang="en-IE" sz="11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This could be a password or the answer to a security question.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Something you possess</a:t>
            </a:r>
            <a:r>
              <a:rPr lang="en-IE" sz="11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This might be a mobile app that receives a notification, or a token-generating device.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Something you are</a:t>
            </a:r>
            <a:r>
              <a:rPr lang="en-IE" sz="11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This is typically some sort of biometric property, such as a fingerprint or face scan used on many mobile devices.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MFA</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https://learn.microsoft.com/azure/active-directory/authentication/concept-mfa-howitworks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E9C8585-AA5D-4690-9A0E-5291E98FFF9C}"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960289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https://learn.microsoft.com/training/modules/describe-azure-identity-access-security/4-external-identities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E9C8453-D409-4B25-960E-5043A6ACD166}"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460169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https://learn.microsoft.com/training/modules/describe-azure-identity-access-security/4-external-identities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D8C2018-74E4-4AAB-9139-E82C3434EF74}"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784813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https://learn.microsoft.com/training/modules/describe-azure-identity-access-security/5-conditional-access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https://learn.microsoft.com/azure/active-directory/conditional-access/overview</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modern security perimeter now extends beyond an organization's network to include user and device identity. Organizations can utilize these identity signals as part of their access control decisions.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Conditional Access is the tool used to bring signals together, to make decisions, and enforce organizational policies. Conditional Access is at the heart of the new identity driven control plane.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their simplest, Conditional Access policies are if-then statements. If a user wants to access a resource, then they must complete an action. Example: A payroll manager wants to access the payroll application and is required to perform multifactor authentication.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Administrators are faced with two primary goals: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Empower users to be productive wherever and whenever.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Protect the organization's assets.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CD18FCD-72F6-47DA-8A1E-404B95D22657}"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586237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https://learn.microsoft.com/training/modules/describe-azure-identity-access-security/6-role-based-access-control</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Azure RBAC</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https://learn.microsoft.com/azure/role-based-access-control/overview</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sz="11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7A8F49E-2CC3-4B86-861A-D23B9CE81382}"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387571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https://learn.microsoft.com/training/modules/describe-azure-identity-access-security/7-describe-zero-trust-model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C9058E2-59F7-4CD9-9D0D-67E210E0EEA1}"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844423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kern="1200" dirty="0">
                <a:solidFill>
                  <a:schemeClr val="tx1"/>
                </a:solidFill>
                <a:effectLst/>
                <a:latin typeface="Segoe UI Light" pitchFamily="34" charset="0"/>
                <a:ea typeface="+mn-ea"/>
                <a:cs typeface="+mn-cs"/>
              </a:rPr>
              <a:t>https://learn.microsoft.com/training/modules/describe-azure-identity-access-security/8-describe-defense-depth</a:t>
            </a: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CD1810-A457-4531-9F74-58E74E88BE98}"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0010053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https://learn.microsoft.com/training/modules/describe-azure-identity-access-security/9-describe-microsoft-defender-for-cloud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Microsoft Defender for Cloud is a unified infrastructure security management system that strengthens the security posture of your datacenters and provides advanced threat protection across your hybrid workloads in the cloud</a:t>
            </a:r>
            <a:r>
              <a:rPr lang="en-US" sz="1100" kern="100" dirty="0">
                <a:effectLst/>
                <a:latin typeface="Calibri" panose="020F0502020204030204" pitchFamily="34" charset="0"/>
                <a:ea typeface="Calibri" panose="020F0502020204030204" pitchFamily="34" charset="0"/>
                <a:cs typeface="Calibri" panose="020F0502020204030204" pitchFamily="34" charset="0"/>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whether they're in Azure or not</a:t>
            </a:r>
            <a:r>
              <a:rPr lang="en-US" sz="1100" kern="100" dirty="0">
                <a:effectLst/>
                <a:latin typeface="Calibri" panose="020F0502020204030204" pitchFamily="34" charset="0"/>
                <a:ea typeface="Calibri" panose="020F0502020204030204" pitchFamily="34" charset="0"/>
                <a:cs typeface="Calibri" panose="020F0502020204030204" pitchFamily="34" charset="0"/>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as well as on-premises.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Strengthen security posture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Defender for Cloud assesses your environment and enables you to understand the status of your resources, and whether they are secure.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Protect against threats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Defender for Cloud assesses your workloads and raises threat prevention recommendations and security alerts.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Get secure faster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With Defender for Cloud, everything is done in cloud speed. Because it’s natively integrated, deployment is easy, giving you auto-provisioning and protection with Azure services.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Policy compliance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Defender for Cloud is built on top of Azure Policy controls so you can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set and monitor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your policies to run on management groups, across subscriptions, and even for a whole tenant.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Security alerts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Defender for Cloud automatically collects, analyzes, and integrates log data from your Azure resources, like firewall and endpoint protection, to detect real threats. The list of prioritized security alerts is shown in Microsoft Defender for Cloud along with the information you need to quickly investigate and remediate an attack.</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Secure score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Defender for Cloud continually assesses your resources for security issues, then aggregates all the findings into a single score so you can tell your current security situation.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Microsoft Defender for Cloud</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https://azure.microsoft.com/services/defender-for-cloud/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8D53FB2-0406-46C2-98A2-AE594C15C087}"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60592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https://learn.microsoft.com/training/modules/describe-core-architectural-components-of-azure/1-introduction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2E91514-1FF8-4654-8856-46FE7FA2C3D5}" type="datetime8">
              <a:rPr lang="en-US" smtClean="0"/>
              <a:t>7/7/2024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80244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https://learn.microsoft.com/training/modules/describe-core-architectural-components-of-azure/5-describe-azure-physical-infrastructure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 region represents a collection of </a:t>
            </a:r>
            <a:r>
              <a:rPr lang="en-IE" sz="1100" kern="100" dirty="0" err="1">
                <a:effectLst/>
                <a:latin typeface="Calibri" panose="020F0502020204030204" pitchFamily="34" charset="0"/>
                <a:ea typeface="Calibri" panose="020F0502020204030204" pitchFamily="34" charset="0"/>
                <a:cs typeface="Times New Roman" panose="02020603050405020304" pitchFamily="18" charset="0"/>
              </a:rPr>
              <a:t>datacenters</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They provide flexibility and scale.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Regions preserve data residency.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You can select regions close to your users.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Be aware of region deployment availability.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There are global services that are region independent.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 list of regions and their locations is available at </a:t>
            </a:r>
            <a:r>
              <a:rPr lang="en-IE" sz="11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https://azure.microsoft.com/explore/global-infrastructure/data-residency/#overview</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D624C2A-8C20-41D6-A1CF-C9B81C728247}"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340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IE" sz="2800" dirty="0">
                <a:latin typeface="Segoe UI Semilight"/>
                <a:cs typeface="Segoe UI Semilight"/>
              </a:rPr>
              <a:t>https://learn.microsoft.com/training/modules/describe-core-architectural-components-of-azure/5-describe-azure-physical-infrastructure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IE" sz="2800" dirty="0">
              <a:latin typeface="Segoe UI Semilight"/>
              <a:cs typeface="Segoe UI Semilight"/>
            </a:endParaRPr>
          </a:p>
          <a:p>
            <a:pPr marL="0" indent="0">
              <a:buFont typeface="Arial" panose="020B0604020202020204" pitchFamily="34" charset="0"/>
              <a:buNone/>
            </a:pPr>
            <a:endParaRPr lang="en-IE" sz="2800" dirty="0"/>
          </a:p>
          <a:p>
            <a:pPr marL="457200" indent="-457200">
              <a:buFont typeface="Arial" panose="020B0604020202020204" pitchFamily="34" charset="0"/>
              <a:buChar char="•"/>
            </a:pPr>
            <a:r>
              <a:rPr lang="en-IE" sz="2800" dirty="0"/>
              <a:t>Physically separate locations within an Azure region.</a:t>
            </a:r>
          </a:p>
          <a:p>
            <a:pPr marL="457200" indent="-457200">
              <a:buFont typeface="Arial" panose="020B0604020202020204" pitchFamily="34" charset="0"/>
              <a:buChar char="•"/>
            </a:pPr>
            <a:r>
              <a:rPr lang="en-IE" sz="2800" dirty="0"/>
              <a:t>Takes availability sets to the next level</a:t>
            </a:r>
          </a:p>
          <a:p>
            <a:pPr marL="457200" indent="-457200">
              <a:buFont typeface="Arial" panose="020B0604020202020204" pitchFamily="34" charset="0"/>
              <a:buChar char="•"/>
            </a:pPr>
            <a:r>
              <a:rPr lang="en-IE" sz="2800" dirty="0"/>
              <a:t>Includes one or more </a:t>
            </a:r>
            <a:r>
              <a:rPr lang="en-IE" sz="2800" dirty="0" err="1"/>
              <a:t>datacenters</a:t>
            </a:r>
            <a:r>
              <a:rPr lang="en-IE" sz="2800" dirty="0"/>
              <a:t>, equipped with independent power, cooling, and networking. </a:t>
            </a:r>
          </a:p>
          <a:p>
            <a:pPr marL="457200" indent="-457200">
              <a:buFont typeface="Arial" panose="020B0604020202020204" pitchFamily="34" charset="0"/>
              <a:buChar char="•"/>
            </a:pPr>
            <a:r>
              <a:rPr lang="en-IE" sz="2800" dirty="0"/>
              <a:t>Acts as an isolation boundary.</a:t>
            </a:r>
          </a:p>
          <a:p>
            <a:pPr marL="457200" indent="-457200">
              <a:buFont typeface="Arial" panose="020B0604020202020204" pitchFamily="34" charset="0"/>
              <a:buChar char="•"/>
            </a:pPr>
            <a:r>
              <a:rPr lang="en-IE" sz="2800" dirty="0"/>
              <a:t>If one availability zone goes down, the other continues working.</a:t>
            </a:r>
            <a:endParaRPr lang="en-IE" sz="2800" b="1" dirty="0"/>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More details about Availability Zones in Azure are available at </a:t>
            </a:r>
            <a:r>
              <a:rPr lang="en-IE" sz="900" u="sng" dirty="0"/>
              <a:t>https://learn.microsoft.com/azure/reliability/availability-zones-overview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B36E6D-6065-4339-B75B-3FA04FBCD20E}"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https://learn.microsoft.com/training/modules/describe-core-architectural-components-of-azure/5-describe-azure-physical-infrastructure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Each Azure region is paired with another region.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Azure prefers at least 300 miles of separation between datacenters in a regional pair.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Some services provide automatic replication to the paired region.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 an outage, recovery of one region is prioritized out of every pair.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Azure system updates are rolled out to paired regions sequentially (not at the same time).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For a list of geographies, regions, region-pairs, and other details, go to https://azure.microsoft.com/explore/global-infrastructure/geographies/#overview</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For a full list of region pairs, go to https://learn.microsoft.com/azure/reliability/cross-region-replication-azure#what-are-paired-regions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CA3D128-A565-4286-BE02-0AA2CA04F8D2}"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814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latin typeface="Segoe UI Semilight"/>
                <a:cs typeface="Segoe UI Semilight"/>
              </a:rPr>
              <a:t>https://learn.microsoft.com/training/modules/describe-core-architectural-components-of-azure/5-describe-azure-physical-infrastructure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Azure Government </a:t>
            </a:r>
            <a:r>
              <a:rPr lang="en-IE" sz="900" b="0" i="0" u="none" strike="noStrike" kern="1200" dirty="0">
                <a:solidFill>
                  <a:schemeClr val="tx1"/>
                </a:solidFill>
                <a:effectLst/>
                <a:latin typeface="Segoe UI Light" pitchFamily="34" charset="0"/>
                <a:ea typeface="+mn-ea"/>
                <a:cs typeface="+mn-cs"/>
              </a:rPr>
              <a:t>- https://azure.microsoft.com/en-us/global-infrastructure/government/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8B85E-4364-4F3A-9125-1B552D5A4D1B}" type="datetime8">
              <a:rPr lang="en-US" smtClean="0"/>
              <a:t>7/7/2024 10:47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059826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70619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860149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17139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17181539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76806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21841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9555385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497115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09701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48856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761945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34630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69332"/>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Rectangle 4">
            <a:extLst>
              <a:ext uri="{FF2B5EF4-FFF2-40B4-BE49-F238E27FC236}">
                <a16:creationId xmlns:a16="http://schemas.microsoft.com/office/drawing/2014/main" id="{F30F5475-3B44-242B-B1A2-3792560DFA83}"/>
              </a:ext>
            </a:extLst>
          </p:cNvPr>
          <p:cNvSpPr/>
          <p:nvPr userDrawn="1"/>
        </p:nvSpPr>
        <p:spPr bwMode="auto">
          <a:xfrm>
            <a:off x="12407900" y="0"/>
            <a:ext cx="558800" cy="4826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D21EBC0-854A-5688-FF3C-45515E483E5C}"/>
              </a:ext>
            </a:extLst>
          </p:cNvPr>
          <p:cNvSpPr/>
          <p:nvPr userDrawn="1"/>
        </p:nvSpPr>
        <p:spPr bwMode="auto">
          <a:xfrm>
            <a:off x="12407900" y="570345"/>
            <a:ext cx="558800" cy="48260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A9E4A98-A4F7-D8F1-A6C5-85839D9AF653}"/>
              </a:ext>
            </a:extLst>
          </p:cNvPr>
          <p:cNvSpPr/>
          <p:nvPr userDrawn="1"/>
        </p:nvSpPr>
        <p:spPr bwMode="auto">
          <a:xfrm>
            <a:off x="12407900" y="1140690"/>
            <a:ext cx="558800" cy="482600"/>
          </a:xfrm>
          <a:prstGeom prst="rect">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3F061A3-576A-EC15-368D-344D6E45C500}"/>
              </a:ext>
            </a:extLst>
          </p:cNvPr>
          <p:cNvSpPr/>
          <p:nvPr userDrawn="1"/>
        </p:nvSpPr>
        <p:spPr bwMode="auto">
          <a:xfrm>
            <a:off x="12407900" y="1711035"/>
            <a:ext cx="558800" cy="482600"/>
          </a:xfrm>
          <a:prstGeom prst="rect">
            <a:avLst/>
          </a:prstGeom>
          <a:solidFill>
            <a:srgbClr val="FFB3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E5B7EBE-BFA2-8FEF-910E-C6316FACDC41}"/>
              </a:ext>
            </a:extLst>
          </p:cNvPr>
          <p:cNvSpPr/>
          <p:nvPr userDrawn="1"/>
        </p:nvSpPr>
        <p:spPr bwMode="auto">
          <a:xfrm>
            <a:off x="12407900" y="2281380"/>
            <a:ext cx="558800" cy="482600"/>
          </a:xfrm>
          <a:prstGeom prst="rect">
            <a:avLst/>
          </a:prstGeom>
          <a:solidFill>
            <a:srgbClr val="F5C7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E0038CA-3181-3D50-EB44-82DF12453F98}"/>
              </a:ext>
            </a:extLst>
          </p:cNvPr>
          <p:cNvSpPr/>
          <p:nvPr userDrawn="1"/>
        </p:nvSpPr>
        <p:spPr bwMode="auto">
          <a:xfrm>
            <a:off x="12407900" y="2851725"/>
            <a:ext cx="558800" cy="482600"/>
          </a:xfrm>
          <a:prstGeom prst="rect">
            <a:avLst/>
          </a:prstGeom>
          <a:solidFill>
            <a:srgbClr val="DCC3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131037B5-1689-3897-702A-C31D550212FD}"/>
              </a:ext>
            </a:extLst>
          </p:cNvPr>
          <p:cNvSpPr/>
          <p:nvPr userDrawn="1"/>
        </p:nvSpPr>
        <p:spPr bwMode="auto">
          <a:xfrm>
            <a:off x="12407900" y="3422070"/>
            <a:ext cx="558800" cy="482600"/>
          </a:xfrm>
          <a:prstGeom prst="rect">
            <a:avLst/>
          </a:prstGeom>
          <a:solidFill>
            <a:srgbClr val="BCD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E3F503AE-C481-827A-D939-F51084FAB13A}"/>
              </a:ext>
            </a:extLst>
          </p:cNvPr>
          <p:cNvSpPr/>
          <p:nvPr userDrawn="1"/>
        </p:nvSpPr>
        <p:spPr bwMode="auto">
          <a:xfrm>
            <a:off x="12407900" y="3992418"/>
            <a:ext cx="558800" cy="482600"/>
          </a:xfrm>
          <a:prstGeom prst="rect">
            <a:avLst/>
          </a:prstGeom>
          <a:solidFill>
            <a:srgbClr val="FFD5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6213836"/>
      </p:ext>
    </p:extLst>
  </p:cSld>
  <p:clrMap bg1="lt1" tx1="dk1" bg2="lt2" tx2="dk2" accent1="accent1" accent2="accent2" accent3="accent3" accent4="accent4" accent5="accent5" accent6="accent6" hlink="hlink" folHlink="folHlink"/>
  <p:sldLayoutIdLst>
    <p:sldLayoutId id="2147484957" r:id="rId1"/>
    <p:sldLayoutId id="2147484958" r:id="rId2"/>
    <p:sldLayoutId id="2147484964" r:id="rId3"/>
    <p:sldLayoutId id="2147484965" r:id="rId4"/>
    <p:sldLayoutId id="2147484966" r:id="rId5"/>
    <p:sldLayoutId id="2147484968" r:id="rId6"/>
    <p:sldLayoutId id="2147484970" r:id="rId7"/>
    <p:sldLayoutId id="2147484974" r:id="rId8"/>
    <p:sldLayoutId id="2147484978" r:id="rId9"/>
    <p:sldLayoutId id="2147484984" r:id="rId10"/>
    <p:sldLayoutId id="2147484986" r:id="rId11"/>
    <p:sldLayoutId id="2147484994" r:id="rId12"/>
  </p:sldLayoutIdLst>
  <p:transition>
    <p:fade/>
  </p:transition>
  <p:hf sldNum="0" hdr="0" dt="0"/>
  <p:txStyles>
    <p:titleStyle>
      <a:lvl1pPr algn="l" defTabSz="932742" rtl="0" eaLnBrk="1" latinLnBrk="0" hangingPunct="1">
        <a:lnSpc>
          <a:spcPct val="10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3.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0.svg"/><Relationship Id="rId11" Type="http://schemas.openxmlformats.org/officeDocument/2006/relationships/image" Target="../media/image35.png"/><Relationship Id="rId5" Type="http://schemas.openxmlformats.org/officeDocument/2006/relationships/image" Target="../media/image19.png"/><Relationship Id="rId10" Type="http://schemas.openxmlformats.org/officeDocument/2006/relationships/image" Target="../media/image34.svg"/><Relationship Id="rId4" Type="http://schemas.openxmlformats.org/officeDocument/2006/relationships/image" Target="../media/image14.sv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4.svg"/></Relationships>
</file>

<file path=ppt/slides/_rels/slide2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5.png"/><Relationship Id="rId7"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6.sv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5.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16.svg"/><Relationship Id="rId9"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62.sv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64.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66.sv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8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notesSlide" Target="../notesSlides/notesSlide40.xml"/><Relationship Id="rId16"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71.svg"/><Relationship Id="rId11" Type="http://schemas.openxmlformats.org/officeDocument/2006/relationships/image" Target="../media/image76.svg"/><Relationship Id="rId5" Type="http://schemas.openxmlformats.org/officeDocument/2006/relationships/image" Target="../media/image70.png"/><Relationship Id="rId15" Type="http://schemas.openxmlformats.org/officeDocument/2006/relationships/image" Target="../media/image80.svg"/><Relationship Id="rId10" Type="http://schemas.openxmlformats.org/officeDocument/2006/relationships/image" Target="../media/image75.png"/><Relationship Id="rId19" Type="http://schemas.openxmlformats.org/officeDocument/2006/relationships/image" Target="../media/image84.svg"/><Relationship Id="rId4" Type="http://schemas.openxmlformats.org/officeDocument/2006/relationships/image" Target="../media/image69.svg"/><Relationship Id="rId9" Type="http://schemas.openxmlformats.org/officeDocument/2006/relationships/image" Target="../media/image74.svg"/><Relationship Id="rId14" Type="http://schemas.openxmlformats.org/officeDocument/2006/relationships/image" Target="../media/image79.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7.png"/><Relationship Id="rId7"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89.png"/><Relationship Id="rId9" Type="http://schemas.openxmlformats.org/officeDocument/2006/relationships/image" Target="../media/image92.jpe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aka.ms/PairedRegion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912" y="2197893"/>
            <a:ext cx="4887459" cy="2462213"/>
          </a:xfrm>
        </p:spPr>
        <p:txBody>
          <a:bodyPr>
            <a:spAutoFit/>
          </a:bodyPr>
          <a:lstStyle/>
          <a:p>
            <a:r>
              <a:rPr lang="en-US" dirty="0">
                <a:solidFill>
                  <a:schemeClr val="tx1"/>
                </a:solidFill>
                <a:latin typeface="Segoe UI Semibold (Headings)"/>
                <a:cs typeface="Segoe UI"/>
              </a:rPr>
              <a:t>AZ-900T00</a:t>
            </a:r>
            <a:br>
              <a:rPr lang="en-US" dirty="0">
                <a:latin typeface="Segoe UI Semibold (Headings)"/>
              </a:rPr>
            </a:br>
            <a:r>
              <a:rPr lang="en-US" dirty="0">
                <a:solidFill>
                  <a:schemeClr val="tx1"/>
                </a:solidFill>
                <a:latin typeface="Segoe UI Semibold (Headings)"/>
                <a:cs typeface="Segoe UI"/>
              </a:rPr>
              <a:t>Learning path 02:</a:t>
            </a:r>
            <a:br>
              <a:rPr lang="en-US" dirty="0">
                <a:latin typeface="Segoe UI Semibold (Headings)"/>
              </a:rPr>
            </a:br>
            <a:r>
              <a:rPr lang="en-US" dirty="0">
                <a:solidFill>
                  <a:schemeClr val="tx1"/>
                </a:solidFill>
                <a:latin typeface="Segoe UI Semibold (Headings)"/>
                <a:cs typeface="Segoe UI"/>
              </a:rPr>
              <a:t>Azure architecture and services</a:t>
            </a:r>
            <a:endParaRPr lang="en-US" dirty="0"/>
          </a:p>
        </p:txBody>
      </p:sp>
      <p:sp>
        <p:nvSpPr>
          <p:cNvPr id="2" name="Footer Placeholder 1">
            <a:extLst>
              <a:ext uri="{FF2B5EF4-FFF2-40B4-BE49-F238E27FC236}">
                <a16:creationId xmlns:a16="http://schemas.microsoft.com/office/drawing/2014/main" id="{88D79589-9CC7-FF77-383F-388B297436C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3" name="Text Placeholder 2">
            <a:extLst>
              <a:ext uri="{FF2B5EF4-FFF2-40B4-BE49-F238E27FC236}">
                <a16:creationId xmlns:a16="http://schemas.microsoft.com/office/drawing/2014/main" id="{6D00E128-7620-5E2E-5A70-5952FCE3DB0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D1743486-DD36-724B-650D-22D5F3D5A7D2}"/>
              </a:ext>
            </a:extLst>
          </p:cNvPr>
          <p:cNvSpPr>
            <a:spLocks noGrp="1"/>
          </p:cNvSpPr>
          <p:nvPr>
            <p:ph type="title"/>
          </p:nvPr>
        </p:nvSpPr>
        <p:spPr/>
        <p:txBody>
          <a:bodyPr/>
          <a:lstStyle/>
          <a:p>
            <a:r>
              <a:rPr lang="en-US" noProof="0" dirty="0"/>
              <a:t>Azure sovereign </a:t>
            </a:r>
            <a:r>
              <a:rPr lang="en-US" dirty="0"/>
              <a:t>r</a:t>
            </a:r>
            <a:r>
              <a:rPr lang="en-US" noProof="0" dirty="0" err="1"/>
              <a:t>egions</a:t>
            </a:r>
            <a:r>
              <a:rPr lang="en-US" noProof="0" dirty="0"/>
              <a:t> (Azure China)</a:t>
            </a:r>
            <a:endParaRPr lang="en-US" dirty="0"/>
          </a:p>
        </p:txBody>
      </p:sp>
      <p:sp>
        <p:nvSpPr>
          <p:cNvPr id="25" name="Text Placeholder 24">
            <a:extLst>
              <a:ext uri="{FF2B5EF4-FFF2-40B4-BE49-F238E27FC236}">
                <a16:creationId xmlns:a16="http://schemas.microsoft.com/office/drawing/2014/main" id="{2C5AD385-EED6-E8F5-A416-116CFD3AD1FB}"/>
              </a:ext>
            </a:extLst>
          </p:cNvPr>
          <p:cNvSpPr>
            <a:spLocks noGrp="1"/>
          </p:cNvSpPr>
          <p:nvPr>
            <p:ph type="body" sz="quarter" idx="17"/>
          </p:nvPr>
        </p:nvSpPr>
        <p:spPr>
          <a:xfrm>
            <a:off x="584199" y="1386766"/>
            <a:ext cx="11011601" cy="677108"/>
          </a:xfrm>
        </p:spPr>
        <p:txBody>
          <a:bodyPr/>
          <a:lstStyle/>
          <a:p>
            <a:r>
              <a:rPr lang="en-US" sz="2200" dirty="0"/>
              <a:t>Microsoft is China’s first foreign public cloud service provider, in compliance with government regulations.</a:t>
            </a:r>
            <a:endParaRPr lang="en-US" sz="2200" noProof="0" dirty="0"/>
          </a:p>
        </p:txBody>
      </p:sp>
      <p:grpSp>
        <p:nvGrpSpPr>
          <p:cNvPr id="111" name="Group 110">
            <a:extLst>
              <a:ext uri="{FF2B5EF4-FFF2-40B4-BE49-F238E27FC236}">
                <a16:creationId xmlns:a16="http://schemas.microsoft.com/office/drawing/2014/main" id="{27CF8537-212C-17DD-4692-FDF76F66C6B4}"/>
              </a:ext>
              <a:ext uri="{C183D7F6-B498-43B3-948B-1728B52AA6E4}">
                <adec:decorative xmlns:adec="http://schemas.microsoft.com/office/drawing/2017/decorative" val="1"/>
              </a:ext>
            </a:extLst>
          </p:cNvPr>
          <p:cNvGrpSpPr/>
          <p:nvPr/>
        </p:nvGrpSpPr>
        <p:grpSpPr>
          <a:xfrm>
            <a:off x="584196" y="2381069"/>
            <a:ext cx="801688" cy="2736605"/>
            <a:chOff x="584196" y="2164133"/>
            <a:chExt cx="801688" cy="2736605"/>
          </a:xfrm>
        </p:grpSpPr>
        <p:grpSp>
          <p:nvGrpSpPr>
            <p:cNvPr id="26" name="Group 25">
              <a:extLst>
                <a:ext uri="{FF2B5EF4-FFF2-40B4-BE49-F238E27FC236}">
                  <a16:creationId xmlns:a16="http://schemas.microsoft.com/office/drawing/2014/main" id="{7B24B06E-FC0F-7E01-74CD-22ADB615B957}"/>
                </a:ext>
                <a:ext uri="{C183D7F6-B498-43B3-948B-1728B52AA6E4}">
                  <adec:decorative xmlns:adec="http://schemas.microsoft.com/office/drawing/2017/decorative" val="1"/>
                </a:ext>
              </a:extLst>
            </p:cNvPr>
            <p:cNvGrpSpPr>
              <a:grpSpLocks noChangeAspect="1"/>
            </p:cNvGrpSpPr>
            <p:nvPr/>
          </p:nvGrpSpPr>
          <p:grpSpPr>
            <a:xfrm>
              <a:off x="584196" y="3133183"/>
              <a:ext cx="801688" cy="798513"/>
              <a:chOff x="7296944" y="5021262"/>
              <a:chExt cx="801688" cy="798513"/>
            </a:xfrm>
          </p:grpSpPr>
          <p:sp>
            <p:nvSpPr>
              <p:cNvPr id="27" name="Rectangle 25">
                <a:extLst>
                  <a:ext uri="{FF2B5EF4-FFF2-40B4-BE49-F238E27FC236}">
                    <a16:creationId xmlns:a16="http://schemas.microsoft.com/office/drawing/2014/main" id="{A420E6C6-B02D-5EAB-F73A-4C09D7FA9C9D}"/>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6">
                <a:extLst>
                  <a:ext uri="{FF2B5EF4-FFF2-40B4-BE49-F238E27FC236}">
                    <a16:creationId xmlns:a16="http://schemas.microsoft.com/office/drawing/2014/main" id="{A2E531D2-E230-F0F2-F4B2-CB6F11FBB4C0}"/>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7">
                <a:extLst>
                  <a:ext uri="{FF2B5EF4-FFF2-40B4-BE49-F238E27FC236}">
                    <a16:creationId xmlns:a16="http://schemas.microsoft.com/office/drawing/2014/main" id="{EEEE4D43-1D59-8F55-85F3-42100A03ED78}"/>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8">
                <a:extLst>
                  <a:ext uri="{FF2B5EF4-FFF2-40B4-BE49-F238E27FC236}">
                    <a16:creationId xmlns:a16="http://schemas.microsoft.com/office/drawing/2014/main" id="{D602DE13-E23B-65DD-8624-1A6A197D6BD1}"/>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9">
                <a:extLst>
                  <a:ext uri="{FF2B5EF4-FFF2-40B4-BE49-F238E27FC236}">
                    <a16:creationId xmlns:a16="http://schemas.microsoft.com/office/drawing/2014/main" id="{27245705-E2EF-B54C-E11E-4BCEADFD5A6F}"/>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0">
                <a:extLst>
                  <a:ext uri="{FF2B5EF4-FFF2-40B4-BE49-F238E27FC236}">
                    <a16:creationId xmlns:a16="http://schemas.microsoft.com/office/drawing/2014/main" id="{E9965C59-018F-AB07-EC91-217AC1DC7A5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1">
                <a:extLst>
                  <a:ext uri="{FF2B5EF4-FFF2-40B4-BE49-F238E27FC236}">
                    <a16:creationId xmlns:a16="http://schemas.microsoft.com/office/drawing/2014/main" id="{0EBC8683-669A-3666-C955-78461FAFDCB9}"/>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2">
                <a:extLst>
                  <a:ext uri="{FF2B5EF4-FFF2-40B4-BE49-F238E27FC236}">
                    <a16:creationId xmlns:a16="http://schemas.microsoft.com/office/drawing/2014/main" id="{90EBB761-7FE2-0DC7-ED7B-D35D62E96655}"/>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3">
                <a:extLst>
                  <a:ext uri="{FF2B5EF4-FFF2-40B4-BE49-F238E27FC236}">
                    <a16:creationId xmlns:a16="http://schemas.microsoft.com/office/drawing/2014/main" id="{095EB0C1-73BA-0035-B427-D3AD2F2A8F08}"/>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4">
                <a:extLst>
                  <a:ext uri="{FF2B5EF4-FFF2-40B4-BE49-F238E27FC236}">
                    <a16:creationId xmlns:a16="http://schemas.microsoft.com/office/drawing/2014/main" id="{B12411A3-BFA7-3D48-1279-794B54A8E5BA}"/>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5">
                <a:extLst>
                  <a:ext uri="{FF2B5EF4-FFF2-40B4-BE49-F238E27FC236}">
                    <a16:creationId xmlns:a16="http://schemas.microsoft.com/office/drawing/2014/main" id="{217CE90D-FD81-FCB5-F030-4EB44EC387C8}"/>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
                <a:extLst>
                  <a:ext uri="{FF2B5EF4-FFF2-40B4-BE49-F238E27FC236}">
                    <a16:creationId xmlns:a16="http://schemas.microsoft.com/office/drawing/2014/main" id="{783AED23-E621-7597-B151-E444EA2DAEA4}"/>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7">
                <a:extLst>
                  <a:ext uri="{FF2B5EF4-FFF2-40B4-BE49-F238E27FC236}">
                    <a16:creationId xmlns:a16="http://schemas.microsoft.com/office/drawing/2014/main" id="{EBB63586-D703-16FF-3A1A-6D0836DE7D94}"/>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8">
                <a:extLst>
                  <a:ext uri="{FF2B5EF4-FFF2-40B4-BE49-F238E27FC236}">
                    <a16:creationId xmlns:a16="http://schemas.microsoft.com/office/drawing/2014/main" id="{C46608BA-F28D-6976-602D-1C233B6D452C}"/>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9">
                <a:extLst>
                  <a:ext uri="{FF2B5EF4-FFF2-40B4-BE49-F238E27FC236}">
                    <a16:creationId xmlns:a16="http://schemas.microsoft.com/office/drawing/2014/main" id="{3328D585-9DFC-9483-0F9C-A2FE50BBD9B1}"/>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0">
                <a:extLst>
                  <a:ext uri="{FF2B5EF4-FFF2-40B4-BE49-F238E27FC236}">
                    <a16:creationId xmlns:a16="http://schemas.microsoft.com/office/drawing/2014/main" id="{A20FD375-0131-AD7D-45F2-6380E1C8E03E}"/>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76">
              <a:extLst>
                <a:ext uri="{FF2B5EF4-FFF2-40B4-BE49-F238E27FC236}">
                  <a16:creationId xmlns:a16="http://schemas.microsoft.com/office/drawing/2014/main" id="{309BEBB4-5539-BB03-A2A3-EC0A2874111B}"/>
                </a:ext>
                <a:ext uri="{C183D7F6-B498-43B3-948B-1728B52AA6E4}">
                  <adec:decorative xmlns:adec="http://schemas.microsoft.com/office/drawing/2017/decorative" val="1"/>
                </a:ext>
              </a:extLst>
            </p:cNvPr>
            <p:cNvGrpSpPr>
              <a:grpSpLocks noChangeAspect="1"/>
            </p:cNvGrpSpPr>
            <p:nvPr/>
          </p:nvGrpSpPr>
          <p:grpSpPr>
            <a:xfrm>
              <a:off x="584196" y="2164133"/>
              <a:ext cx="801688" cy="798513"/>
              <a:chOff x="7296944" y="5021262"/>
              <a:chExt cx="801688" cy="798513"/>
            </a:xfrm>
          </p:grpSpPr>
          <p:sp>
            <p:nvSpPr>
              <p:cNvPr id="78" name="Rectangle 25">
                <a:extLst>
                  <a:ext uri="{FF2B5EF4-FFF2-40B4-BE49-F238E27FC236}">
                    <a16:creationId xmlns:a16="http://schemas.microsoft.com/office/drawing/2014/main" id="{184400B7-12DE-1D44-6406-4BA5E13FBD87}"/>
                  </a:ext>
                </a:extLst>
              </p:cNvPr>
              <p:cNvSpPr>
                <a:spLocks noChangeArrowheads="1"/>
              </p:cNvSpPr>
              <p:nvPr/>
            </p:nvSpPr>
            <p:spPr bwMode="auto">
              <a:xfrm>
                <a:off x="7296944" y="5021262"/>
                <a:ext cx="801688" cy="798513"/>
              </a:xfrm>
              <a:prstGeom prst="rect">
                <a:avLst/>
              </a:prstGeom>
              <a:solidFill>
                <a:srgbClr val="00D8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26">
                <a:extLst>
                  <a:ext uri="{FF2B5EF4-FFF2-40B4-BE49-F238E27FC236}">
                    <a16:creationId xmlns:a16="http://schemas.microsoft.com/office/drawing/2014/main" id="{569537F1-CD97-525C-772C-BC2F8A67BDBF}"/>
                  </a:ext>
                </a:extLst>
              </p:cNvPr>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7">
                <a:extLst>
                  <a:ext uri="{FF2B5EF4-FFF2-40B4-BE49-F238E27FC236}">
                    <a16:creationId xmlns:a16="http://schemas.microsoft.com/office/drawing/2014/main" id="{20A85103-0E79-96B2-3804-802F674B0553}"/>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8">
                <a:extLst>
                  <a:ext uri="{FF2B5EF4-FFF2-40B4-BE49-F238E27FC236}">
                    <a16:creationId xmlns:a16="http://schemas.microsoft.com/office/drawing/2014/main" id="{0E555656-B4CE-643D-E639-5E04DB3524A5}"/>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9">
                <a:extLst>
                  <a:ext uri="{FF2B5EF4-FFF2-40B4-BE49-F238E27FC236}">
                    <a16:creationId xmlns:a16="http://schemas.microsoft.com/office/drawing/2014/main" id="{D9102D4A-F41C-6C70-9007-E2AF2C2CFFF1}"/>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0">
                <a:extLst>
                  <a:ext uri="{FF2B5EF4-FFF2-40B4-BE49-F238E27FC236}">
                    <a16:creationId xmlns:a16="http://schemas.microsoft.com/office/drawing/2014/main" id="{06009E3B-9807-0EF1-ECCC-90D0DEE6D864}"/>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1">
                <a:extLst>
                  <a:ext uri="{FF2B5EF4-FFF2-40B4-BE49-F238E27FC236}">
                    <a16:creationId xmlns:a16="http://schemas.microsoft.com/office/drawing/2014/main" id="{F487F10A-94F3-3845-843B-F2CDA25EC6E0}"/>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
                <a:extLst>
                  <a:ext uri="{FF2B5EF4-FFF2-40B4-BE49-F238E27FC236}">
                    <a16:creationId xmlns:a16="http://schemas.microsoft.com/office/drawing/2014/main" id="{D4250D4A-B790-AE49-2834-AB2BADDE6890}"/>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3">
                <a:extLst>
                  <a:ext uri="{FF2B5EF4-FFF2-40B4-BE49-F238E27FC236}">
                    <a16:creationId xmlns:a16="http://schemas.microsoft.com/office/drawing/2014/main" id="{C08921E2-4889-A7CA-323F-B20111D70F4F}"/>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4">
                <a:extLst>
                  <a:ext uri="{FF2B5EF4-FFF2-40B4-BE49-F238E27FC236}">
                    <a16:creationId xmlns:a16="http://schemas.microsoft.com/office/drawing/2014/main" id="{CA26200E-5B3B-E4C6-4656-D5F6F37A55A7}"/>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5">
                <a:extLst>
                  <a:ext uri="{FF2B5EF4-FFF2-40B4-BE49-F238E27FC236}">
                    <a16:creationId xmlns:a16="http://schemas.microsoft.com/office/drawing/2014/main" id="{BD7A1D5A-84D0-D729-F799-968E986AACDE}"/>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6">
                <a:extLst>
                  <a:ext uri="{FF2B5EF4-FFF2-40B4-BE49-F238E27FC236}">
                    <a16:creationId xmlns:a16="http://schemas.microsoft.com/office/drawing/2014/main" id="{0CB989B8-8126-C9F3-CF67-1E65E97B42CB}"/>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7">
                <a:extLst>
                  <a:ext uri="{FF2B5EF4-FFF2-40B4-BE49-F238E27FC236}">
                    <a16:creationId xmlns:a16="http://schemas.microsoft.com/office/drawing/2014/main" id="{982FE178-95D8-7B4E-7751-EE6550B3B635}"/>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8">
                <a:extLst>
                  <a:ext uri="{FF2B5EF4-FFF2-40B4-BE49-F238E27FC236}">
                    <a16:creationId xmlns:a16="http://schemas.microsoft.com/office/drawing/2014/main" id="{EA9AFE5D-9068-898C-710B-32560E310429}"/>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9">
                <a:extLst>
                  <a:ext uri="{FF2B5EF4-FFF2-40B4-BE49-F238E27FC236}">
                    <a16:creationId xmlns:a16="http://schemas.microsoft.com/office/drawing/2014/main" id="{16DE91AF-3A02-8002-C131-90140E334405}"/>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40">
                <a:extLst>
                  <a:ext uri="{FF2B5EF4-FFF2-40B4-BE49-F238E27FC236}">
                    <a16:creationId xmlns:a16="http://schemas.microsoft.com/office/drawing/2014/main" id="{7274367E-D7E9-A768-8105-11D8D7795EDC}"/>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93">
              <a:extLst>
                <a:ext uri="{FF2B5EF4-FFF2-40B4-BE49-F238E27FC236}">
                  <a16:creationId xmlns:a16="http://schemas.microsoft.com/office/drawing/2014/main" id="{9599BB00-86EB-FB86-7F6A-96FA834147A3}"/>
                </a:ext>
                <a:ext uri="{C183D7F6-B498-43B3-948B-1728B52AA6E4}">
                  <adec:decorative xmlns:adec="http://schemas.microsoft.com/office/drawing/2017/decorative" val="1"/>
                </a:ext>
              </a:extLst>
            </p:cNvPr>
            <p:cNvGrpSpPr>
              <a:grpSpLocks noChangeAspect="1"/>
            </p:cNvGrpSpPr>
            <p:nvPr/>
          </p:nvGrpSpPr>
          <p:grpSpPr>
            <a:xfrm>
              <a:off x="584199" y="4102232"/>
              <a:ext cx="801682" cy="798506"/>
              <a:chOff x="7296944" y="5021262"/>
              <a:chExt cx="801688" cy="798513"/>
            </a:xfrm>
          </p:grpSpPr>
          <p:sp>
            <p:nvSpPr>
              <p:cNvPr id="95" name="Rectangle 25">
                <a:extLst>
                  <a:ext uri="{FF2B5EF4-FFF2-40B4-BE49-F238E27FC236}">
                    <a16:creationId xmlns:a16="http://schemas.microsoft.com/office/drawing/2014/main" id="{909D4177-AD55-8101-524C-0B0B3D1E6339}"/>
                  </a:ext>
                </a:extLst>
              </p:cNvPr>
              <p:cNvSpPr>
                <a:spLocks noChangeArrowheads="1"/>
              </p:cNvSpPr>
              <p:nvPr/>
            </p:nvSpPr>
            <p:spPr bwMode="auto">
              <a:xfrm>
                <a:off x="7296944" y="5021262"/>
                <a:ext cx="801688" cy="798513"/>
              </a:xfrm>
              <a:prstGeom prst="rect">
                <a:avLst/>
              </a:prstGeom>
              <a:solidFill>
                <a:srgbClr val="7030A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Freeform 26">
                <a:extLst>
                  <a:ext uri="{FF2B5EF4-FFF2-40B4-BE49-F238E27FC236}">
                    <a16:creationId xmlns:a16="http://schemas.microsoft.com/office/drawing/2014/main" id="{21B1413C-830E-BB81-442D-12880B2FBBE2}"/>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7">
                <a:extLst>
                  <a:ext uri="{FF2B5EF4-FFF2-40B4-BE49-F238E27FC236}">
                    <a16:creationId xmlns:a16="http://schemas.microsoft.com/office/drawing/2014/main" id="{800F9C0B-867E-7ECE-96DE-4DEA24837CB8}"/>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8">
                <a:extLst>
                  <a:ext uri="{FF2B5EF4-FFF2-40B4-BE49-F238E27FC236}">
                    <a16:creationId xmlns:a16="http://schemas.microsoft.com/office/drawing/2014/main" id="{52BD4DCB-519B-9C3F-1B3D-EE32FA1AA8CB}"/>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9">
                <a:extLst>
                  <a:ext uri="{FF2B5EF4-FFF2-40B4-BE49-F238E27FC236}">
                    <a16:creationId xmlns:a16="http://schemas.microsoft.com/office/drawing/2014/main" id="{8C66E852-07C7-AD0B-B33B-F82CD3503A9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0">
                <a:extLst>
                  <a:ext uri="{FF2B5EF4-FFF2-40B4-BE49-F238E27FC236}">
                    <a16:creationId xmlns:a16="http://schemas.microsoft.com/office/drawing/2014/main" id="{715820AC-8B77-714E-A2C8-8B271233FDA7}"/>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1">
                <a:extLst>
                  <a:ext uri="{FF2B5EF4-FFF2-40B4-BE49-F238E27FC236}">
                    <a16:creationId xmlns:a16="http://schemas.microsoft.com/office/drawing/2014/main" id="{DBFA04A1-7464-4739-705B-9A1E5CFFF73A}"/>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2">
                <a:extLst>
                  <a:ext uri="{FF2B5EF4-FFF2-40B4-BE49-F238E27FC236}">
                    <a16:creationId xmlns:a16="http://schemas.microsoft.com/office/drawing/2014/main" id="{7B135709-7280-6087-6967-42B24B023434}"/>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3">
                <a:extLst>
                  <a:ext uri="{FF2B5EF4-FFF2-40B4-BE49-F238E27FC236}">
                    <a16:creationId xmlns:a16="http://schemas.microsoft.com/office/drawing/2014/main" id="{F1A2404B-F4A0-DF95-6E58-60D7DD133900}"/>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4">
                <a:extLst>
                  <a:ext uri="{FF2B5EF4-FFF2-40B4-BE49-F238E27FC236}">
                    <a16:creationId xmlns:a16="http://schemas.microsoft.com/office/drawing/2014/main" id="{F72A42FF-D88A-DA41-21D0-58B4459E0170}"/>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5">
                <a:extLst>
                  <a:ext uri="{FF2B5EF4-FFF2-40B4-BE49-F238E27FC236}">
                    <a16:creationId xmlns:a16="http://schemas.microsoft.com/office/drawing/2014/main" id="{B30BD5A0-442B-BDF3-82CF-6559B6786F3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6">
                <a:extLst>
                  <a:ext uri="{FF2B5EF4-FFF2-40B4-BE49-F238E27FC236}">
                    <a16:creationId xmlns:a16="http://schemas.microsoft.com/office/drawing/2014/main" id="{A5233721-EA2C-1555-24DE-2284F3700097}"/>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7">
                <a:extLst>
                  <a:ext uri="{FF2B5EF4-FFF2-40B4-BE49-F238E27FC236}">
                    <a16:creationId xmlns:a16="http://schemas.microsoft.com/office/drawing/2014/main" id="{B45D6F96-790D-69C7-D967-0DF3A68DE24E}"/>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8">
                <a:extLst>
                  <a:ext uri="{FF2B5EF4-FFF2-40B4-BE49-F238E27FC236}">
                    <a16:creationId xmlns:a16="http://schemas.microsoft.com/office/drawing/2014/main" id="{321C5A20-4F77-D5AF-9180-1E33A3B85E7A}"/>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39">
                <a:extLst>
                  <a:ext uri="{FF2B5EF4-FFF2-40B4-BE49-F238E27FC236}">
                    <a16:creationId xmlns:a16="http://schemas.microsoft.com/office/drawing/2014/main" id="{C0D079F0-1BEB-F8A9-AE71-5C9C19CF3E41}"/>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0">
                <a:extLst>
                  <a:ext uri="{FF2B5EF4-FFF2-40B4-BE49-F238E27FC236}">
                    <a16:creationId xmlns:a16="http://schemas.microsoft.com/office/drawing/2014/main" id="{8D4901E1-45C1-432B-7ECB-E9F52B44B9F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2" name="Text Placeholder 5">
            <a:extLst>
              <a:ext uri="{FF2B5EF4-FFF2-40B4-BE49-F238E27FC236}">
                <a16:creationId xmlns:a16="http://schemas.microsoft.com/office/drawing/2014/main" id="{EFDCD4BC-709D-A32A-038C-269C10F6FB52}"/>
              </a:ext>
            </a:extLst>
          </p:cNvPr>
          <p:cNvSpPr txBox="1">
            <a:spLocks/>
          </p:cNvSpPr>
          <p:nvPr/>
        </p:nvSpPr>
        <p:spPr>
          <a:xfrm>
            <a:off x="1768201" y="2381069"/>
            <a:ext cx="9474477" cy="12953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sz="2200" dirty="0">
                <a:latin typeface="+mn-lt"/>
                <a:cs typeface="Segoe UI Semibold" panose="020B0702040204020203" pitchFamily="34" charset="0"/>
              </a:rPr>
              <a:t>Azure China features:</a:t>
            </a:r>
            <a:endParaRPr lang="en-US" sz="2200" dirty="0">
              <a:latin typeface="+mn-lt"/>
            </a:endParaRPr>
          </a:p>
          <a:p>
            <a:pPr marL="342900" indent="-228600">
              <a:spcBef>
                <a:spcPts val="0"/>
              </a:spcBef>
              <a:spcAft>
                <a:spcPts val="1200"/>
              </a:spcAft>
              <a:buFont typeface="Arial" panose="020B0604020202020204" pitchFamily="34" charset="0"/>
              <a:buChar char="•"/>
            </a:pPr>
            <a:r>
              <a:rPr lang="en-US" sz="2000" dirty="0">
                <a:latin typeface="+mn-lt"/>
              </a:rPr>
              <a:t>Physically separated instance of Azure cloud services operated by 21Vianet.</a:t>
            </a:r>
          </a:p>
          <a:p>
            <a:pPr marL="342900" indent="-228600">
              <a:spcBef>
                <a:spcPts val="0"/>
              </a:spcBef>
              <a:spcAft>
                <a:spcPts val="1200"/>
              </a:spcAft>
              <a:buFont typeface="Arial" panose="020B0604020202020204" pitchFamily="34" charset="0"/>
              <a:buChar char="•"/>
            </a:pPr>
            <a:r>
              <a:rPr lang="en-US" sz="2000" dirty="0">
                <a:latin typeface="+mn-lt"/>
              </a:rPr>
              <a:t>All data stays within China to ensure compliance.</a:t>
            </a:r>
          </a:p>
        </p:txBody>
      </p:sp>
      <p:sp>
        <p:nvSpPr>
          <p:cNvPr id="2" name="Footer Placeholder 1">
            <a:extLst>
              <a:ext uri="{FF2B5EF4-FFF2-40B4-BE49-F238E27FC236}">
                <a16:creationId xmlns:a16="http://schemas.microsoft.com/office/drawing/2014/main" id="{89E15D1C-945D-0CFD-AC10-80BC2E58F558}"/>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7896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1406731-F05F-7F77-9430-17621DBF2466}"/>
              </a:ext>
            </a:extLst>
          </p:cNvPr>
          <p:cNvSpPr>
            <a:spLocks noGrp="1"/>
          </p:cNvSpPr>
          <p:nvPr>
            <p:ph type="title"/>
          </p:nvPr>
        </p:nvSpPr>
        <p:spPr/>
        <p:txBody>
          <a:bodyPr/>
          <a:lstStyle/>
          <a:p>
            <a:r>
              <a:rPr lang="en-US" dirty="0"/>
              <a:t>Walkthrough―explore the Azure global infrastructure</a:t>
            </a:r>
          </a:p>
        </p:txBody>
      </p:sp>
      <p:sp>
        <p:nvSpPr>
          <p:cNvPr id="11" name="Text Placeholder 10">
            <a:extLst>
              <a:ext uri="{FF2B5EF4-FFF2-40B4-BE49-F238E27FC236}">
                <a16:creationId xmlns:a16="http://schemas.microsoft.com/office/drawing/2014/main" id="{21FE077F-6E35-7040-31F6-E88CF3A70B2F}"/>
              </a:ext>
            </a:extLst>
          </p:cNvPr>
          <p:cNvSpPr>
            <a:spLocks noGrp="1"/>
          </p:cNvSpPr>
          <p:nvPr>
            <p:ph type="body" sz="quarter" idx="16"/>
          </p:nvPr>
        </p:nvSpPr>
        <p:spPr>
          <a:xfrm>
            <a:off x="584200" y="1594155"/>
            <a:ext cx="3233097" cy="677108"/>
          </a:xfrm>
        </p:spPr>
        <p:txBody>
          <a:bodyPr/>
          <a:lstStyle/>
          <a:p>
            <a:r>
              <a:rPr lang="en-US" sz="2200" dirty="0"/>
              <a:t>Explore the Azure global infrastructure</a:t>
            </a:r>
          </a:p>
        </p:txBody>
      </p:sp>
      <p:sp>
        <p:nvSpPr>
          <p:cNvPr id="10" name="Text Placeholder 9">
            <a:extLst>
              <a:ext uri="{FF2B5EF4-FFF2-40B4-BE49-F238E27FC236}">
                <a16:creationId xmlns:a16="http://schemas.microsoft.com/office/drawing/2014/main" id="{94392FF8-0F2A-8058-E657-D6C2DF7D0728}"/>
              </a:ext>
            </a:extLst>
          </p:cNvPr>
          <p:cNvSpPr>
            <a:spLocks noGrp="1"/>
          </p:cNvSpPr>
          <p:nvPr>
            <p:ph type="body" sz="quarter" idx="15"/>
          </p:nvPr>
        </p:nvSpPr>
        <p:spPr>
          <a:xfrm>
            <a:off x="586389" y="2512059"/>
            <a:ext cx="3317954" cy="2800767"/>
          </a:xfrm>
        </p:spPr>
        <p:txBody>
          <a:bodyPr wrap="square" lIns="0" tIns="0" rIns="0" bIns="0">
            <a:spAutoFit/>
          </a:bodyPr>
          <a:lstStyle/>
          <a:p>
            <a:pPr marL="347472" indent="-228600">
              <a:spcBef>
                <a:spcPts val="0"/>
              </a:spcBef>
              <a:spcAft>
                <a:spcPts val="1200"/>
              </a:spcAft>
              <a:buAutoNum type="arabicPeriod"/>
            </a:pPr>
            <a:r>
              <a:rPr lang="en-US" sz="1800" dirty="0">
                <a:latin typeface="+mn-lt"/>
                <a:cs typeface="Segoe UI Semilight" panose="020B0402040204020203" pitchFamily="34" charset="0"/>
              </a:rPr>
              <a:t>Select </a:t>
            </a:r>
            <a:r>
              <a:rPr lang="en-US" sz="1800" b="1" dirty="0">
                <a:latin typeface="+mn-lt"/>
                <a:cs typeface="Segoe UI Semilight" panose="020B0402040204020203" pitchFamily="34" charset="0"/>
              </a:rPr>
              <a:t>Explore the Globe</a:t>
            </a:r>
            <a:r>
              <a:rPr lang="en-US" sz="1800" dirty="0">
                <a:latin typeface="+mn-lt"/>
                <a:cs typeface="Segoe UI Semilight" panose="020B0402040204020203" pitchFamily="34" charset="0"/>
              </a:rPr>
              <a:t> </a:t>
            </a:r>
            <a:br>
              <a:rPr lang="en-US" sz="1800" dirty="0">
                <a:latin typeface="+mn-lt"/>
                <a:cs typeface="Segoe UI Semilight" panose="020B0402040204020203" pitchFamily="34" charset="0"/>
              </a:rPr>
            </a:br>
            <a:r>
              <a:rPr lang="en-US" sz="1800" dirty="0">
                <a:latin typeface="+mn-lt"/>
                <a:cs typeface="Segoe UI Semilight" panose="020B0402040204020203" pitchFamily="34" charset="0"/>
              </a:rPr>
              <a:t>(after intro).</a:t>
            </a:r>
          </a:p>
          <a:p>
            <a:pPr marL="347472" indent="-228600">
              <a:spcBef>
                <a:spcPts val="0"/>
              </a:spcBef>
              <a:spcAft>
                <a:spcPts val="1200"/>
              </a:spcAft>
              <a:buAutoNum type="arabicPeriod"/>
            </a:pPr>
            <a:r>
              <a:rPr lang="en-US" sz="1800" dirty="0">
                <a:latin typeface="+mn-lt"/>
                <a:cs typeface="Segoe UI Semilight" panose="020B0402040204020203" pitchFamily="34" charset="0"/>
              </a:rPr>
              <a:t>Notice the different icons (geography, regions, points of presence (</a:t>
            </a:r>
            <a:r>
              <a:rPr lang="en-US" sz="1800" dirty="0" err="1">
                <a:latin typeface="+mn-lt"/>
                <a:cs typeface="Segoe UI Semilight" panose="020B0402040204020203" pitchFamily="34" charset="0"/>
              </a:rPr>
              <a:t>PoP</a:t>
            </a:r>
            <a:r>
              <a:rPr lang="en-US" sz="1800" dirty="0">
                <a:latin typeface="+mn-lt"/>
                <a:cs typeface="Segoe UI Semilight" panose="020B0402040204020203" pitchFamily="34" charset="0"/>
              </a:rPr>
              <a:t>), and so on).</a:t>
            </a:r>
          </a:p>
          <a:p>
            <a:pPr marL="347472" indent="-228600">
              <a:spcBef>
                <a:spcPts val="0"/>
              </a:spcBef>
              <a:spcAft>
                <a:spcPts val="1200"/>
              </a:spcAft>
              <a:buAutoNum type="arabicPeriod"/>
            </a:pPr>
            <a:r>
              <a:rPr lang="en-US" sz="1800" dirty="0">
                <a:latin typeface="+mn-lt"/>
                <a:cs typeface="Segoe UI Semilight" panose="020B0402040204020203" pitchFamily="34" charset="0"/>
              </a:rPr>
              <a:t>Find your location on the globe, then find the nearest </a:t>
            </a:r>
            <a:r>
              <a:rPr lang="en-US" sz="1800" dirty="0" err="1">
                <a:latin typeface="+mn-lt"/>
                <a:cs typeface="Segoe UI Semilight" panose="020B0402040204020203" pitchFamily="34" charset="0"/>
              </a:rPr>
              <a:t>PoP</a:t>
            </a:r>
            <a:r>
              <a:rPr lang="en-US" sz="1800" dirty="0">
                <a:latin typeface="+mn-lt"/>
                <a:cs typeface="Segoe UI Semilight" panose="020B0402040204020203" pitchFamily="34" charset="0"/>
              </a:rPr>
              <a:t> and region to your location.</a:t>
            </a:r>
          </a:p>
        </p:txBody>
      </p:sp>
      <p:grpSp>
        <p:nvGrpSpPr>
          <p:cNvPr id="15" name="Group 14">
            <a:extLst>
              <a:ext uri="{FF2B5EF4-FFF2-40B4-BE49-F238E27FC236}">
                <a16:creationId xmlns:a16="http://schemas.microsoft.com/office/drawing/2014/main" id="{55AB3F10-FCE3-A02B-0B42-D6D6BB70EC73}"/>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407096B3-6C1D-273F-F8DA-02A3CB4A253A}"/>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84F06F59-D8CE-584C-274C-385E5D84B5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50744" y="1814541"/>
              <a:ext cx="3762375" cy="3963931"/>
            </a:xfrm>
            <a:prstGeom prst="rect">
              <a:avLst/>
            </a:prstGeom>
          </p:spPr>
        </p:pic>
      </p:grpSp>
      <p:sp>
        <p:nvSpPr>
          <p:cNvPr id="2" name="Footer Placeholder 1">
            <a:extLst>
              <a:ext uri="{FF2B5EF4-FFF2-40B4-BE49-F238E27FC236}">
                <a16:creationId xmlns:a16="http://schemas.microsoft.com/office/drawing/2014/main" id="{3D26D9C1-D322-11FD-C4BB-D1FC37B1E3CE}"/>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5645071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9C0AB01-BA89-7AD8-3967-06081A359234}"/>
              </a:ext>
            </a:extLst>
          </p:cNvPr>
          <p:cNvSpPr>
            <a:spLocks noGrp="1"/>
          </p:cNvSpPr>
          <p:nvPr>
            <p:ph type="title"/>
          </p:nvPr>
        </p:nvSpPr>
        <p:spPr/>
        <p:txBody>
          <a:bodyPr/>
          <a:lstStyle/>
          <a:p>
            <a:r>
              <a:rPr lang="en-US" dirty="0"/>
              <a:t>Azure resources</a:t>
            </a:r>
          </a:p>
        </p:txBody>
      </p:sp>
      <p:sp>
        <p:nvSpPr>
          <p:cNvPr id="18" name="Text Placeholder 17">
            <a:extLst>
              <a:ext uri="{FF2B5EF4-FFF2-40B4-BE49-F238E27FC236}">
                <a16:creationId xmlns:a16="http://schemas.microsoft.com/office/drawing/2014/main" id="{C5195DAA-4C76-572C-38DD-7A3F07B58EA9}"/>
              </a:ext>
            </a:extLst>
          </p:cNvPr>
          <p:cNvSpPr>
            <a:spLocks noGrp="1"/>
          </p:cNvSpPr>
          <p:nvPr>
            <p:ph type="body" sz="quarter" idx="17"/>
          </p:nvPr>
        </p:nvSpPr>
        <p:spPr>
          <a:xfrm>
            <a:off x="584199" y="1386766"/>
            <a:ext cx="11011601" cy="677108"/>
          </a:xfrm>
        </p:spPr>
        <p:txBody>
          <a:bodyPr/>
          <a:lstStyle/>
          <a:p>
            <a:r>
              <a:rPr lang="en-US" sz="2200" dirty="0">
                <a:latin typeface="+mn-lt"/>
                <a:cs typeface="Segoe UI"/>
              </a:rPr>
              <a:t>Azure </a:t>
            </a:r>
            <a:r>
              <a:rPr lang="en-US" sz="2200" b="1" dirty="0">
                <a:latin typeface="+mn-lt"/>
                <a:cs typeface="Segoe UI"/>
              </a:rPr>
              <a:t>resources</a:t>
            </a:r>
            <a:r>
              <a:rPr lang="en-US" sz="2200" dirty="0">
                <a:latin typeface="+mn-lt"/>
                <a:cs typeface="Segoe UI"/>
              </a:rPr>
              <a:t> are components like storage, virtual machines, and networks that are available to build cloud solutions.</a:t>
            </a:r>
          </a:p>
        </p:txBody>
      </p:sp>
      <p:grpSp>
        <p:nvGrpSpPr>
          <p:cNvPr id="50" name="Group 49" descr="Group of 6 icons showing different types of Azure resources available.  The are Virtual Machine, Storage, Networks, App Services, SQL Databases, and Functions.">
            <a:extLst>
              <a:ext uri="{FF2B5EF4-FFF2-40B4-BE49-F238E27FC236}">
                <a16:creationId xmlns:a16="http://schemas.microsoft.com/office/drawing/2014/main" id="{5F36B9E2-B8F4-DC56-1AD7-AE18FFE9397D}"/>
              </a:ext>
            </a:extLst>
          </p:cNvPr>
          <p:cNvGrpSpPr/>
          <p:nvPr/>
        </p:nvGrpSpPr>
        <p:grpSpPr>
          <a:xfrm>
            <a:off x="1492250" y="2205735"/>
            <a:ext cx="9206915" cy="3628122"/>
            <a:chOff x="1492250" y="2205735"/>
            <a:chExt cx="9206915" cy="3628122"/>
          </a:xfrm>
        </p:grpSpPr>
        <p:pic>
          <p:nvPicPr>
            <p:cNvPr id="46" name="Picture 8">
              <a:extLst>
                <a:ext uri="{FF2B5EF4-FFF2-40B4-BE49-F238E27FC236}">
                  <a16:creationId xmlns:a16="http://schemas.microsoft.com/office/drawing/2014/main" id="{99D0D05C-6F32-9A16-8CC5-5406C0A6A97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52914" y="2319146"/>
              <a:ext cx="1141353" cy="1141353"/>
            </a:xfrm>
            <a:prstGeom prst="rect">
              <a:avLst/>
            </a:prstGeom>
          </p:spPr>
        </p:pic>
        <p:pic>
          <p:nvPicPr>
            <p:cNvPr id="44" name="Graphic 43">
              <a:extLst>
                <a:ext uri="{FF2B5EF4-FFF2-40B4-BE49-F238E27FC236}">
                  <a16:creationId xmlns:a16="http://schemas.microsoft.com/office/drawing/2014/main" id="{0F41EAD1-B62B-D926-16EA-1C7B66A888D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9562" b="7965"/>
            <a:stretch/>
          </p:blipFill>
          <p:spPr>
            <a:xfrm>
              <a:off x="5432647" y="2342816"/>
              <a:ext cx="1326493" cy="1094013"/>
            </a:xfrm>
            <a:prstGeom prst="rect">
              <a:avLst/>
            </a:prstGeom>
          </p:spPr>
        </p:pic>
        <p:pic>
          <p:nvPicPr>
            <p:cNvPr id="42" name="Picture 16">
              <a:extLst>
                <a:ext uri="{FF2B5EF4-FFF2-40B4-BE49-F238E27FC236}">
                  <a16:creationId xmlns:a16="http://schemas.microsoft.com/office/drawing/2014/main" id="{9D8A10AD-AE28-717C-EB91-74FDFCD146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980741" y="2205735"/>
              <a:ext cx="1368175" cy="1368175"/>
            </a:xfrm>
            <a:prstGeom prst="rect">
              <a:avLst/>
            </a:prstGeom>
          </p:spPr>
        </p:pic>
        <p:sp>
          <p:nvSpPr>
            <p:cNvPr id="47" name="TextBox 46">
              <a:extLst>
                <a:ext uri="{FF2B5EF4-FFF2-40B4-BE49-F238E27FC236}">
                  <a16:creationId xmlns:a16="http://schemas.microsoft.com/office/drawing/2014/main" id="{78BC9A7A-4239-8ECF-1BE8-CC7E5CAB4C6D}"/>
                </a:ext>
              </a:extLst>
            </p:cNvPr>
            <p:cNvSpPr txBox="1"/>
            <p:nvPr/>
          </p:nvSpPr>
          <p:spPr>
            <a:xfrm>
              <a:off x="1492250" y="3692911"/>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machines</a:t>
              </a:r>
            </a:p>
          </p:txBody>
        </p:sp>
        <p:sp>
          <p:nvSpPr>
            <p:cNvPr id="45" name="TextBox 44">
              <a:extLst>
                <a:ext uri="{FF2B5EF4-FFF2-40B4-BE49-F238E27FC236}">
                  <a16:creationId xmlns:a16="http://schemas.microsoft.com/office/drawing/2014/main" id="{FFEA6134-8936-C058-98C3-A8013C066BF5}"/>
                </a:ext>
              </a:extLst>
            </p:cNvPr>
            <p:cNvSpPr txBox="1"/>
            <p:nvPr/>
          </p:nvSpPr>
          <p:spPr>
            <a:xfrm>
              <a:off x="5062435" y="3692911"/>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Storage accounts</a:t>
              </a:r>
            </a:p>
          </p:txBody>
        </p:sp>
        <p:sp>
          <p:nvSpPr>
            <p:cNvPr id="43" name="TextBox 42">
              <a:extLst>
                <a:ext uri="{FF2B5EF4-FFF2-40B4-BE49-F238E27FC236}">
                  <a16:creationId xmlns:a16="http://schemas.microsoft.com/office/drawing/2014/main" id="{E25FFD9B-011E-7766-E136-B041BEE9BE2F}"/>
                </a:ext>
              </a:extLst>
            </p:cNvPr>
            <p:cNvSpPr txBox="1"/>
            <p:nvPr/>
          </p:nvSpPr>
          <p:spPr>
            <a:xfrm>
              <a:off x="8632621" y="3692911"/>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networks</a:t>
              </a:r>
            </a:p>
          </p:txBody>
        </p:sp>
        <p:pic>
          <p:nvPicPr>
            <p:cNvPr id="33" name="Picture 20">
              <a:extLst>
                <a:ext uri="{FF2B5EF4-FFF2-40B4-BE49-F238E27FC236}">
                  <a16:creationId xmlns:a16="http://schemas.microsoft.com/office/drawing/2014/main" id="{F9470505-97D6-F619-82A6-7DBD44DB491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52914" y="4319971"/>
              <a:ext cx="1145586" cy="1145586"/>
            </a:xfrm>
            <a:prstGeom prst="rect">
              <a:avLst/>
            </a:prstGeom>
          </p:spPr>
        </p:pic>
        <p:sp>
          <p:nvSpPr>
            <p:cNvPr id="41" name="TextBox 40">
              <a:extLst>
                <a:ext uri="{FF2B5EF4-FFF2-40B4-BE49-F238E27FC236}">
                  <a16:creationId xmlns:a16="http://schemas.microsoft.com/office/drawing/2014/main" id="{87C52AE2-33E7-F90E-E4BB-F42F77050814}"/>
                </a:ext>
              </a:extLst>
            </p:cNvPr>
            <p:cNvSpPr txBox="1"/>
            <p:nvPr/>
          </p:nvSpPr>
          <p:spPr>
            <a:xfrm>
              <a:off x="1492250" y="5584558"/>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App services</a:t>
              </a:r>
            </a:p>
          </p:txBody>
        </p:sp>
        <p:pic>
          <p:nvPicPr>
            <p:cNvPr id="31" name="Picture 12">
              <a:extLst>
                <a:ext uri="{FF2B5EF4-FFF2-40B4-BE49-F238E27FC236}">
                  <a16:creationId xmlns:a16="http://schemas.microsoft.com/office/drawing/2014/main" id="{AADF3351-6FB9-0464-022B-A75A5CB3D7A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474614" y="4319971"/>
              <a:ext cx="1145586" cy="1145586"/>
            </a:xfrm>
            <a:prstGeom prst="rect">
              <a:avLst/>
            </a:prstGeom>
          </p:spPr>
        </p:pic>
        <p:sp>
          <p:nvSpPr>
            <p:cNvPr id="32" name="TextBox 31">
              <a:extLst>
                <a:ext uri="{FF2B5EF4-FFF2-40B4-BE49-F238E27FC236}">
                  <a16:creationId xmlns:a16="http://schemas.microsoft.com/office/drawing/2014/main" id="{F8F752D4-BDDF-F74A-89BC-C137C26A8BCE}"/>
                </a:ext>
              </a:extLst>
            </p:cNvPr>
            <p:cNvSpPr txBox="1"/>
            <p:nvPr/>
          </p:nvSpPr>
          <p:spPr>
            <a:xfrm>
              <a:off x="5062435" y="5584558"/>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SQL databases</a:t>
              </a:r>
            </a:p>
          </p:txBody>
        </p:sp>
        <p:pic>
          <p:nvPicPr>
            <p:cNvPr id="29" name="Graphic 28">
              <a:extLst>
                <a:ext uri="{FF2B5EF4-FFF2-40B4-BE49-F238E27FC236}">
                  <a16:creationId xmlns:a16="http://schemas.microsoft.com/office/drawing/2014/main" id="{FA98E326-51DE-9451-E67F-17996025267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078801" y="4319971"/>
              <a:ext cx="1145586" cy="1145586"/>
            </a:xfrm>
            <a:prstGeom prst="rect">
              <a:avLst/>
            </a:prstGeom>
          </p:spPr>
        </p:pic>
        <p:sp>
          <p:nvSpPr>
            <p:cNvPr id="30" name="TextBox 29">
              <a:extLst>
                <a:ext uri="{FF2B5EF4-FFF2-40B4-BE49-F238E27FC236}">
                  <a16:creationId xmlns:a16="http://schemas.microsoft.com/office/drawing/2014/main" id="{B6A1F656-0424-F510-C8F6-47FFDB8CEB4B}"/>
                </a:ext>
              </a:extLst>
            </p:cNvPr>
            <p:cNvSpPr txBox="1"/>
            <p:nvPr/>
          </p:nvSpPr>
          <p:spPr>
            <a:xfrm>
              <a:off x="8632621" y="5584558"/>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Functions</a:t>
              </a:r>
            </a:p>
          </p:txBody>
        </p:sp>
      </p:grpSp>
      <p:sp>
        <p:nvSpPr>
          <p:cNvPr id="2" name="Footer Placeholder 1">
            <a:extLst>
              <a:ext uri="{FF2B5EF4-FFF2-40B4-BE49-F238E27FC236}">
                <a16:creationId xmlns:a16="http://schemas.microsoft.com/office/drawing/2014/main" id="{B37BA3B8-5EF2-794B-4277-59677F043EA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44173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A38967-801E-398B-E846-016A6016DE18}"/>
              </a:ext>
            </a:extLst>
          </p:cNvPr>
          <p:cNvSpPr>
            <a:spLocks noGrp="1"/>
          </p:cNvSpPr>
          <p:nvPr>
            <p:ph type="title"/>
          </p:nvPr>
        </p:nvSpPr>
        <p:spPr/>
        <p:txBody>
          <a:bodyPr/>
          <a:lstStyle/>
          <a:p>
            <a:r>
              <a:rPr lang="en-US" noProof="0" dirty="0"/>
              <a:t>Resource groups</a:t>
            </a:r>
            <a:endParaRPr lang="en-US" dirty="0"/>
          </a:p>
        </p:txBody>
      </p:sp>
      <p:sp>
        <p:nvSpPr>
          <p:cNvPr id="10" name="Text Placeholder 9">
            <a:extLst>
              <a:ext uri="{FF2B5EF4-FFF2-40B4-BE49-F238E27FC236}">
                <a16:creationId xmlns:a16="http://schemas.microsoft.com/office/drawing/2014/main" id="{383F73EF-2239-E4BF-3ED7-09EBD88D8BD2}"/>
              </a:ext>
            </a:extLst>
          </p:cNvPr>
          <p:cNvSpPr>
            <a:spLocks noGrp="1"/>
          </p:cNvSpPr>
          <p:nvPr>
            <p:ph type="body" sz="quarter" idx="16"/>
          </p:nvPr>
        </p:nvSpPr>
        <p:spPr>
          <a:xfrm>
            <a:off x="584200" y="1594155"/>
            <a:ext cx="3213100" cy="4185761"/>
          </a:xfrm>
        </p:spPr>
        <p:txBody>
          <a:bodyPr lIns="0" tIns="0" rIns="0" bIns="0"/>
          <a:lstStyle/>
          <a:p>
            <a:pPr>
              <a:spcAft>
                <a:spcPts val="1200"/>
              </a:spcAft>
            </a:pPr>
            <a:r>
              <a:rPr lang="en-US" sz="2200" dirty="0">
                <a:latin typeface="+mn-lt"/>
                <a:cs typeface="Segoe UI Semilight" panose="020B0402040204020203" pitchFamily="34" charset="0"/>
              </a:rPr>
              <a:t>A </a:t>
            </a:r>
            <a:r>
              <a:rPr lang="en-US" sz="2200" b="1" dirty="0">
                <a:latin typeface="+mn-lt"/>
                <a:cs typeface="Segoe UI Semilight" panose="020B0402040204020203" pitchFamily="34" charset="0"/>
              </a:rPr>
              <a:t>resource group </a:t>
            </a:r>
            <a:r>
              <a:rPr lang="en-US" sz="2200" dirty="0">
                <a:latin typeface="+mn-lt"/>
                <a:cs typeface="Segoe UI Semilight" panose="020B0402040204020203" pitchFamily="34" charset="0"/>
              </a:rPr>
              <a:t>is a container you use to manage and aggregate resources in a single unit. </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Resources can exist in only one resource group.</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Resources can exist in different regions. </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Resources can be moved to different resource groups. </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Applications can utilize multiple resource groups.</a:t>
            </a:r>
          </a:p>
        </p:txBody>
      </p:sp>
      <p:grpSp>
        <p:nvGrpSpPr>
          <p:cNvPr id="6" name="Group 5" descr="One resource group is shown with web, database, virtual machine, and storage resources. ">
            <a:extLst>
              <a:ext uri="{FF2B5EF4-FFF2-40B4-BE49-F238E27FC236}">
                <a16:creationId xmlns:a16="http://schemas.microsoft.com/office/drawing/2014/main" id="{3E5E4394-8579-A761-84EE-04E6744D0C25}"/>
              </a:ext>
            </a:extLst>
          </p:cNvPr>
          <p:cNvGrpSpPr/>
          <p:nvPr/>
        </p:nvGrpSpPr>
        <p:grpSpPr>
          <a:xfrm>
            <a:off x="5425721" y="1708455"/>
            <a:ext cx="4785078" cy="1530717"/>
            <a:chOff x="6509084" y="1326857"/>
            <a:chExt cx="5236495" cy="1675123"/>
          </a:xfrm>
        </p:grpSpPr>
        <p:sp>
          <p:nvSpPr>
            <p:cNvPr id="7" name="Rectangle 6">
              <a:extLst>
                <a:ext uri="{FF2B5EF4-FFF2-40B4-BE49-F238E27FC236}">
                  <a16:creationId xmlns:a16="http://schemas.microsoft.com/office/drawing/2014/main" id="{06945F25-F032-2B50-9BE2-CF37D17538C3}"/>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9" name="Group 4">
              <a:extLst>
                <a:ext uri="{FF2B5EF4-FFF2-40B4-BE49-F238E27FC236}">
                  <a16:creationId xmlns:a16="http://schemas.microsoft.com/office/drawing/2014/main" id="{BDD22E5B-321C-9366-D06E-3AC8A6C3359B}"/>
                </a:ext>
              </a:extLst>
            </p:cNvPr>
            <p:cNvGrpSpPr>
              <a:grpSpLocks noChangeAspect="1"/>
            </p:cNvGrpSpPr>
            <p:nvPr/>
          </p:nvGrpSpPr>
          <p:grpSpPr bwMode="auto">
            <a:xfrm>
              <a:off x="8006248" y="2406935"/>
              <a:ext cx="336922" cy="219659"/>
              <a:chOff x="2" y="0"/>
              <a:chExt cx="268" cy="170"/>
            </a:xfrm>
            <a:solidFill>
              <a:schemeClr val="bg1">
                <a:lumMod val="75000"/>
              </a:schemeClr>
            </a:solidFill>
          </p:grpSpPr>
          <p:sp>
            <p:nvSpPr>
              <p:cNvPr id="25" name="Freeform 5">
                <a:extLst>
                  <a:ext uri="{FF2B5EF4-FFF2-40B4-BE49-F238E27FC236}">
                    <a16:creationId xmlns:a16="http://schemas.microsoft.com/office/drawing/2014/main" id="{63377F42-7BCA-F48F-8A3E-3690539DE710}"/>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9B7C8C4A-2D02-048D-84A5-D2872C467F4E}"/>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85872E46-8C26-FD02-C981-BA8D26CCF18F}"/>
                </a:ext>
              </a:extLst>
            </p:cNvPr>
            <p:cNvGrpSpPr>
              <a:grpSpLocks noChangeAspect="1"/>
            </p:cNvGrpSpPr>
            <p:nvPr/>
          </p:nvGrpSpPr>
          <p:grpSpPr bwMode="auto">
            <a:xfrm>
              <a:off x="9955496" y="2406935"/>
              <a:ext cx="336922" cy="219659"/>
              <a:chOff x="2" y="0"/>
              <a:chExt cx="268" cy="170"/>
            </a:xfrm>
            <a:solidFill>
              <a:schemeClr val="bg1">
                <a:lumMod val="75000"/>
              </a:schemeClr>
            </a:solidFill>
          </p:grpSpPr>
          <p:sp>
            <p:nvSpPr>
              <p:cNvPr id="22" name="Freeform 5">
                <a:extLst>
                  <a:ext uri="{FF2B5EF4-FFF2-40B4-BE49-F238E27FC236}">
                    <a16:creationId xmlns:a16="http://schemas.microsoft.com/office/drawing/2014/main" id="{2582596E-B5B3-5389-9F63-40334EF54CED}"/>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E17C3645-2E6D-F0FE-7911-51F20A728C5C}"/>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3" name="Freeform 256">
              <a:extLst>
                <a:ext uri="{FF2B5EF4-FFF2-40B4-BE49-F238E27FC236}">
                  <a16:creationId xmlns:a16="http://schemas.microsoft.com/office/drawing/2014/main" id="{D6843619-2AE6-D972-6B80-BBF9C1889435}"/>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 name="Freeform 257">
              <a:extLst>
                <a:ext uri="{FF2B5EF4-FFF2-40B4-BE49-F238E27FC236}">
                  <a16:creationId xmlns:a16="http://schemas.microsoft.com/office/drawing/2014/main" id="{D661E876-A520-62A4-E847-32A07F16C528}"/>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1A04AA13-FC54-2D34-FBDF-00473842C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19" name="Picture 18">
              <a:extLst>
                <a:ext uri="{FF2B5EF4-FFF2-40B4-BE49-F238E27FC236}">
                  <a16:creationId xmlns:a16="http://schemas.microsoft.com/office/drawing/2014/main" id="{8730848F-D69D-8229-CC48-4875256890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20" name="Picture 19">
              <a:extLst>
                <a:ext uri="{FF2B5EF4-FFF2-40B4-BE49-F238E27FC236}">
                  <a16:creationId xmlns:a16="http://schemas.microsoft.com/office/drawing/2014/main" id="{A377A63F-A2E7-158F-3234-25BE5A529D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sp>
          <p:nvSpPr>
            <p:cNvPr id="17" name="Text Placeholder 1">
              <a:extLst>
                <a:ext uri="{FF2B5EF4-FFF2-40B4-BE49-F238E27FC236}">
                  <a16:creationId xmlns:a16="http://schemas.microsoft.com/office/drawing/2014/main" id="{CEA37236-6489-0D4F-4D68-936ECFC4F1C0}"/>
                </a:ext>
              </a:extLst>
            </p:cNvPr>
            <p:cNvSpPr txBox="1">
              <a:spLocks/>
            </p:cNvSpPr>
            <p:nvPr/>
          </p:nvSpPr>
          <p:spPr>
            <a:xfrm>
              <a:off x="6531834" y="1326857"/>
              <a:ext cx="4657534" cy="1017358"/>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ea typeface="+mn-ea"/>
                  <a:cs typeface="Segoe UI" panose="020B0502040204020203" pitchFamily="34" charset="0"/>
                </a:rPr>
                <a:t>Resource groups </a:t>
              </a:r>
              <a:br>
                <a:rPr kumimoji="0" lang="en-US" sz="1800" b="0" i="0" u="none" strike="noStrike" kern="1200" cap="none" spc="0" normalizeH="0" baseline="0" noProof="0" dirty="0">
                  <a:ln>
                    <a:noFill/>
                  </a:ln>
                  <a:solidFill>
                    <a:srgbClr val="505050"/>
                  </a:solidFill>
                  <a:effectLst/>
                  <a:uLnTx/>
                  <a:uFillTx/>
                  <a:ea typeface="+mn-ea"/>
                  <a:cs typeface="Segoe UI" panose="020B0502040204020203" pitchFamily="34" charset="0"/>
                </a:rPr>
              </a:br>
              <a:r>
                <a:rPr kumimoji="0" lang="en-US" sz="1800" b="0" i="0" u="none" strike="noStrike" kern="1200" cap="none" spc="0" normalizeH="0" baseline="0" noProof="0" dirty="0">
                  <a:ln>
                    <a:noFill/>
                  </a:ln>
                  <a:solidFill>
                    <a:srgbClr val="505050"/>
                  </a:solidFill>
                  <a:effectLst/>
                  <a:uLnTx/>
                  <a:uFillTx/>
                  <a:ea typeface="+mn-ea"/>
                  <a:cs typeface="Segoe UI" panose="020B0502040204020203" pitchFamily="34" charset="0"/>
                </a:rPr>
                <a:t>(web plus DB, VM, storage) in one group</a:t>
              </a:r>
            </a:p>
          </p:txBody>
        </p:sp>
      </p:grpSp>
      <p:grpSp>
        <p:nvGrpSpPr>
          <p:cNvPr id="3" name="Group 2">
            <a:extLst>
              <a:ext uri="{FF2B5EF4-FFF2-40B4-BE49-F238E27FC236}">
                <a16:creationId xmlns:a16="http://schemas.microsoft.com/office/drawing/2014/main" id="{C1538AE7-995B-5D4D-BD62-D422511251F5}"/>
              </a:ext>
              <a:ext uri="{C183D7F6-B498-43B3-948B-1728B52AA6E4}">
                <adec:decorative xmlns:adec="http://schemas.microsoft.com/office/drawing/2017/decorative" val="1"/>
              </a:ext>
            </a:extLst>
          </p:cNvPr>
          <p:cNvGrpSpPr/>
          <p:nvPr/>
        </p:nvGrpSpPr>
        <p:grpSpPr>
          <a:xfrm>
            <a:off x="5425723" y="3460384"/>
            <a:ext cx="4785078" cy="412610"/>
            <a:chOff x="5241462" y="3342290"/>
            <a:chExt cx="6612401" cy="554762"/>
          </a:xfrm>
        </p:grpSpPr>
        <p:sp>
          <p:nvSpPr>
            <p:cNvPr id="4" name="Freeform 306">
              <a:extLst>
                <a:ext uri="{FF2B5EF4-FFF2-40B4-BE49-F238E27FC236}">
                  <a16:creationId xmlns:a16="http://schemas.microsoft.com/office/drawing/2014/main" id="{025494A9-D5B5-7962-B197-09A9EC040152}"/>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5" name="Oval 307">
              <a:extLst>
                <a:ext uri="{FF2B5EF4-FFF2-40B4-BE49-F238E27FC236}">
                  <a16:creationId xmlns:a16="http://schemas.microsoft.com/office/drawing/2014/main" id="{6D192390-B498-2F49-50C1-F67C070C882C}"/>
                </a:ext>
              </a:extLst>
            </p:cNvPr>
            <p:cNvSpPr>
              <a:spLocks noChangeArrowheads="1"/>
            </p:cNvSpPr>
            <p:nvPr/>
          </p:nvSpPr>
          <p:spPr bwMode="auto">
            <a:xfrm>
              <a:off x="8270281" y="3342290"/>
              <a:ext cx="554762" cy="554762"/>
            </a:xfrm>
            <a:prstGeom prst="ellipse">
              <a:avLst/>
            </a:prstGeom>
            <a:solidFill>
              <a:schemeClr val="accent3"/>
            </a:solidFill>
            <a:ln w="9525">
              <a:noFill/>
              <a:round/>
              <a:headEnd/>
              <a:tailEnd/>
            </a:ln>
          </p:spPr>
          <p:txBody>
            <a:bodyPr vert="horz" wrap="none" lIns="0" tIns="0" rIns="0" bIns="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ea typeface="+mn-ea"/>
                  <a:cs typeface="+mn-cs"/>
                </a:rPr>
                <a:t>OR</a:t>
              </a:r>
            </a:p>
          </p:txBody>
        </p:sp>
      </p:grpSp>
      <p:grpSp>
        <p:nvGrpSpPr>
          <p:cNvPr id="28" name="Group 27" descr="Three separate resource groups are shown. One for web and databases. One for virtual machines. One for storage. ">
            <a:extLst>
              <a:ext uri="{FF2B5EF4-FFF2-40B4-BE49-F238E27FC236}">
                <a16:creationId xmlns:a16="http://schemas.microsoft.com/office/drawing/2014/main" id="{D3B4E548-A7E1-F426-765F-CCC1D15FFFC4}"/>
              </a:ext>
            </a:extLst>
          </p:cNvPr>
          <p:cNvGrpSpPr/>
          <p:nvPr/>
        </p:nvGrpSpPr>
        <p:grpSpPr>
          <a:xfrm>
            <a:off x="5425723" y="3972651"/>
            <a:ext cx="4785078" cy="1925926"/>
            <a:chOff x="6509084" y="3591976"/>
            <a:chExt cx="5236495" cy="2107615"/>
          </a:xfrm>
        </p:grpSpPr>
        <p:sp>
          <p:nvSpPr>
            <p:cNvPr id="29" name="Freeform 5">
              <a:extLst>
                <a:ext uri="{FF2B5EF4-FFF2-40B4-BE49-F238E27FC236}">
                  <a16:creationId xmlns:a16="http://schemas.microsoft.com/office/drawing/2014/main" id="{512A0189-48DD-2606-A6B4-A2A3485EE2A0}"/>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7192F74C-F6C7-A387-5F2B-2035E244EA56}"/>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6165A4BD-3983-7622-D77B-2C099C0AB9BD}"/>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2" name="Freeform 6">
              <a:extLst>
                <a:ext uri="{FF2B5EF4-FFF2-40B4-BE49-F238E27FC236}">
                  <a16:creationId xmlns:a16="http://schemas.microsoft.com/office/drawing/2014/main" id="{B30A2E08-1913-A9D2-D1D9-F687DE9F3EC6}"/>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0A212541-5D0F-86CA-DB00-66DB463CB7A1}"/>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Segoe UI" pitchFamily="34" charset="0"/>
                  <a:cs typeface="Segoe UI" pitchFamily="34" charset="0"/>
                </a:rPr>
                <a:t>Storage</a:t>
              </a:r>
              <a:r>
                <a:rPr kumimoji="0" lang="en-US" sz="1400" b="0" i="0" u="none" strike="noStrike" kern="0" cap="none" spc="0" normalizeH="0" baseline="0" noProof="0" dirty="0">
                  <a:ln>
                    <a:noFill/>
                  </a:ln>
                  <a:solidFill>
                    <a:srgbClr val="505050"/>
                  </a:solidFill>
                  <a:effectLst/>
                  <a:uLnTx/>
                  <a:uFillTx/>
                  <a:ea typeface="Segoe UI" pitchFamily="34" charset="0"/>
                  <a:cs typeface="Segoe UI" pitchFamily="34" charset="0"/>
                </a:rPr>
                <a:t> resource group</a:t>
              </a:r>
            </a:p>
          </p:txBody>
        </p:sp>
        <p:pic>
          <p:nvPicPr>
            <p:cNvPr id="34" name="Picture 33">
              <a:extLst>
                <a:ext uri="{FF2B5EF4-FFF2-40B4-BE49-F238E27FC236}">
                  <a16:creationId xmlns:a16="http://schemas.microsoft.com/office/drawing/2014/main" id="{26E8E503-30C9-B70C-7E3D-AE7476FE07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35" name="Rectangle 34">
              <a:extLst>
                <a:ext uri="{FF2B5EF4-FFF2-40B4-BE49-F238E27FC236}">
                  <a16:creationId xmlns:a16="http://schemas.microsoft.com/office/drawing/2014/main" id="{3DEBBFD6-02D3-9626-FE71-06D7E4D29E63}"/>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Segoe UI" pitchFamily="34" charset="0"/>
                  <a:cs typeface="Segoe UI" pitchFamily="34" charset="0"/>
                </a:rPr>
                <a:t>Virtual machine </a:t>
              </a:r>
              <a:r>
                <a:rPr kumimoji="0" lang="en-US" sz="1400" b="0" i="0" u="none" strike="noStrike" kern="0" cap="none" spc="0" normalizeH="0" baseline="0" noProof="0" dirty="0">
                  <a:ln>
                    <a:noFill/>
                  </a:ln>
                  <a:solidFill>
                    <a:srgbClr val="505050"/>
                  </a:solidFill>
                  <a:effectLst/>
                  <a:uLnTx/>
                  <a:uFillTx/>
                  <a:ea typeface="Segoe UI" pitchFamily="34" charset="0"/>
                  <a:cs typeface="Segoe UI" pitchFamily="34" charset="0"/>
                </a:rPr>
                <a:t>resource group</a:t>
              </a:r>
            </a:p>
          </p:txBody>
        </p:sp>
        <p:pic>
          <p:nvPicPr>
            <p:cNvPr id="36" name="Picture 35">
              <a:extLst>
                <a:ext uri="{FF2B5EF4-FFF2-40B4-BE49-F238E27FC236}">
                  <a16:creationId xmlns:a16="http://schemas.microsoft.com/office/drawing/2014/main" id="{C7AB0111-76AC-3D84-9CCC-E30F7B5DB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37" name="Rectangle 36">
              <a:extLst>
                <a:ext uri="{FF2B5EF4-FFF2-40B4-BE49-F238E27FC236}">
                  <a16:creationId xmlns:a16="http://schemas.microsoft.com/office/drawing/2014/main" id="{7F581110-B774-06CC-B1C5-84DAE8999B3C}"/>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Segoe UI" pitchFamily="34" charset="0"/>
                  <a:cs typeface="Segoe UI" pitchFamily="34" charset="0"/>
                </a:rPr>
                <a:t>Web and DB </a:t>
              </a:r>
              <a:r>
                <a:rPr kumimoji="0" lang="en-US" sz="1400" b="0" i="0" u="none" strike="noStrike" kern="0" cap="none" spc="0" normalizeH="0" baseline="0" noProof="0" dirty="0">
                  <a:ln>
                    <a:noFill/>
                  </a:ln>
                  <a:solidFill>
                    <a:srgbClr val="505050"/>
                  </a:solidFill>
                  <a:effectLst/>
                  <a:uLnTx/>
                  <a:uFillTx/>
                  <a:ea typeface="Segoe UI" pitchFamily="34" charset="0"/>
                  <a:cs typeface="Segoe UI" pitchFamily="34" charset="0"/>
                </a:rPr>
                <a:t>resource group</a:t>
              </a:r>
            </a:p>
          </p:txBody>
        </p:sp>
        <p:sp>
          <p:nvSpPr>
            <p:cNvPr id="38" name="Freeform 256">
              <a:extLst>
                <a:ext uri="{FF2B5EF4-FFF2-40B4-BE49-F238E27FC236}">
                  <a16:creationId xmlns:a16="http://schemas.microsoft.com/office/drawing/2014/main" id="{F643E5E4-F24C-0C24-DC64-A66331434D1D}"/>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9" name="Freeform 257">
              <a:extLst>
                <a:ext uri="{FF2B5EF4-FFF2-40B4-BE49-F238E27FC236}">
                  <a16:creationId xmlns:a16="http://schemas.microsoft.com/office/drawing/2014/main" id="{9337B436-0F42-C736-7DCC-4C5077A4355D}"/>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E5ADD750-BE14-6F32-2CF0-16C9A185BF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
        <p:nvSpPr>
          <p:cNvPr id="12" name="Rectangle 11">
            <a:extLst>
              <a:ext uri="{FF2B5EF4-FFF2-40B4-BE49-F238E27FC236}">
                <a16:creationId xmlns:a16="http://schemas.microsoft.com/office/drawing/2014/main" id="{8ED4F552-3C11-D8E3-7A10-EBCFF893ACA7}"/>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06ADC83D-24D5-0021-03A4-71514028438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411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08C76D-5F86-9670-EC15-EB62A64C0BD1}"/>
              </a:ext>
            </a:extLst>
          </p:cNvPr>
          <p:cNvSpPr>
            <a:spLocks noGrp="1"/>
          </p:cNvSpPr>
          <p:nvPr>
            <p:ph type="title"/>
          </p:nvPr>
        </p:nvSpPr>
        <p:spPr>
          <a:xfrm>
            <a:off x="588262" y="585216"/>
            <a:ext cx="11044938" cy="492443"/>
          </a:xfrm>
        </p:spPr>
        <p:txBody>
          <a:bodyPr/>
          <a:lstStyle/>
          <a:p>
            <a:r>
              <a:rPr lang="en-US" dirty="0"/>
              <a:t>Azure subscriptions</a:t>
            </a:r>
          </a:p>
        </p:txBody>
      </p:sp>
      <p:sp>
        <p:nvSpPr>
          <p:cNvPr id="8" name="Text Placeholder 7">
            <a:extLst>
              <a:ext uri="{FF2B5EF4-FFF2-40B4-BE49-F238E27FC236}">
                <a16:creationId xmlns:a16="http://schemas.microsoft.com/office/drawing/2014/main" id="{273F4008-A9D7-7533-4EF4-DCBCB93918C7}"/>
              </a:ext>
            </a:extLst>
          </p:cNvPr>
          <p:cNvSpPr>
            <a:spLocks noGrp="1"/>
          </p:cNvSpPr>
          <p:nvPr>
            <p:ph type="body" sz="quarter" idx="16"/>
          </p:nvPr>
        </p:nvSpPr>
        <p:spPr>
          <a:xfrm>
            <a:off x="584200" y="1594155"/>
            <a:ext cx="3174143" cy="1692771"/>
          </a:xfrm>
        </p:spPr>
        <p:txBody>
          <a:bodyPr/>
          <a:lstStyle/>
          <a:p>
            <a:r>
              <a:rPr lang="en-IE" sz="2200" dirty="0">
                <a:latin typeface="+mn-lt"/>
              </a:rPr>
              <a:t>An Azure subscription provides you with authenticated and authorized access to Azure accounts.</a:t>
            </a:r>
          </a:p>
        </p:txBody>
      </p:sp>
      <p:sp>
        <p:nvSpPr>
          <p:cNvPr id="7" name="Text Placeholder 6">
            <a:extLst>
              <a:ext uri="{FF2B5EF4-FFF2-40B4-BE49-F238E27FC236}">
                <a16:creationId xmlns:a16="http://schemas.microsoft.com/office/drawing/2014/main" id="{2C2EEAF1-24D8-25AE-47E6-168E72E461A4}"/>
              </a:ext>
            </a:extLst>
          </p:cNvPr>
          <p:cNvSpPr>
            <a:spLocks noGrp="1"/>
          </p:cNvSpPr>
          <p:nvPr>
            <p:ph type="body" sz="quarter" idx="15"/>
          </p:nvPr>
        </p:nvSpPr>
        <p:spPr>
          <a:xfrm>
            <a:off x="586389" y="3389086"/>
            <a:ext cx="3172811" cy="2646878"/>
          </a:xfrm>
        </p:spPr>
        <p:txBody>
          <a:bodyPr/>
          <a:lstStyle/>
          <a:p>
            <a:pPr marL="342900" indent="-225425">
              <a:spcBef>
                <a:spcPts val="0"/>
              </a:spcBef>
              <a:spcAft>
                <a:spcPts val="1200"/>
              </a:spcAft>
            </a:pPr>
            <a:r>
              <a:rPr lang="en-IE" sz="1800" b="1" dirty="0">
                <a:cs typeface="Segoe UI Semilight" panose="020B0402040204020203" pitchFamily="34" charset="0"/>
              </a:rPr>
              <a:t>Billing boundary: </a:t>
            </a:r>
            <a:r>
              <a:rPr lang="en-US" sz="1800" dirty="0">
                <a:cs typeface="Segoe UI Semilight" panose="020B0402040204020203" pitchFamily="34" charset="0"/>
              </a:rPr>
              <a:t>Generate separate billing reports and invoices for each subscription.</a:t>
            </a:r>
            <a:endParaRPr lang="en-IE" sz="1800" dirty="0">
              <a:cs typeface="Segoe UI Semilight" panose="020B0402040204020203" pitchFamily="34" charset="0"/>
            </a:endParaRPr>
          </a:p>
          <a:p>
            <a:pPr marL="342900" indent="-225425">
              <a:spcBef>
                <a:spcPts val="0"/>
              </a:spcBef>
              <a:spcAft>
                <a:spcPts val="1200"/>
              </a:spcAft>
            </a:pPr>
            <a:r>
              <a:rPr lang="en-IE" sz="1800" b="1" dirty="0">
                <a:cs typeface="Segoe UI Semilight" panose="020B0402040204020203" pitchFamily="34" charset="0"/>
              </a:rPr>
              <a:t>Access control boundary: </a:t>
            </a:r>
            <a:r>
              <a:rPr lang="en-US" sz="1800" dirty="0">
                <a:cs typeface="Segoe UI Semilight" panose="020B0402040204020203" pitchFamily="34" charset="0"/>
              </a:rPr>
              <a:t>Manage and control access to the resources that users can provision with specific subscriptions.</a:t>
            </a:r>
            <a:endParaRPr lang="en-IE" sz="1800" dirty="0">
              <a:cs typeface="Segoe UI Semilight" panose="020B0402040204020203" pitchFamily="34" charset="0"/>
            </a:endParaRPr>
          </a:p>
        </p:txBody>
      </p:sp>
      <p:pic>
        <p:nvPicPr>
          <p:cNvPr id="3" name="Picture 2" descr="Azure subscriptions are using authentication and authorization to access Azure accounts.">
            <a:extLst>
              <a:ext uri="{FF2B5EF4-FFF2-40B4-BE49-F238E27FC236}">
                <a16:creationId xmlns:a16="http://schemas.microsoft.com/office/drawing/2014/main" id="{E7E945CC-82C7-5ED2-04CE-15406878F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719" y="1754741"/>
            <a:ext cx="4618426" cy="190003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579B737B-80EA-80FD-259D-73D8474B58FF}"/>
              </a:ext>
              <a:ext uri="{C183D7F6-B498-43B3-948B-1728B52AA6E4}">
                <adec:decorative xmlns:adec="http://schemas.microsoft.com/office/drawing/2017/decorative" val="1"/>
              </a:ext>
            </a:extLst>
          </p:cNvPr>
          <p:cNvSpPr/>
          <p:nvPr/>
        </p:nvSpPr>
        <p:spPr bwMode="auto">
          <a:xfrm>
            <a:off x="6271549" y="3760618"/>
            <a:ext cx="312076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6" name="Picture 2" descr="Flowchart style diagram showing an example of setting up a billing structure where different groups like marketing or development have their own Azure Subscription, that rolls up into a larger company paid Azure billing account.">
            <a:extLst>
              <a:ext uri="{FF2B5EF4-FFF2-40B4-BE49-F238E27FC236}">
                <a16:creationId xmlns:a16="http://schemas.microsoft.com/office/drawing/2014/main" id="{965C3DDE-40BC-5982-CA5C-7F2E9E20B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428" y="3866463"/>
            <a:ext cx="4479007" cy="19797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3F7405C-5448-FAA9-92AA-B7A6BC6BA6B2}"/>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596CD1AF-3E76-DCBD-482E-4752171E606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7698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55ECFB-827F-1EE2-2852-E7953287F348}"/>
              </a:ext>
            </a:extLst>
          </p:cNvPr>
          <p:cNvSpPr>
            <a:spLocks noGrp="1"/>
          </p:cNvSpPr>
          <p:nvPr>
            <p:ph type="title"/>
          </p:nvPr>
        </p:nvSpPr>
        <p:spPr/>
        <p:txBody>
          <a:bodyPr/>
          <a:lstStyle/>
          <a:p>
            <a:r>
              <a:rPr lang="en-US" dirty="0"/>
              <a:t>Management groups</a:t>
            </a:r>
          </a:p>
        </p:txBody>
      </p:sp>
      <p:sp>
        <p:nvSpPr>
          <p:cNvPr id="7" name="Text Placeholder 6">
            <a:extLst>
              <a:ext uri="{FF2B5EF4-FFF2-40B4-BE49-F238E27FC236}">
                <a16:creationId xmlns:a16="http://schemas.microsoft.com/office/drawing/2014/main" id="{7718D757-8CF3-7AD8-3687-4EC16045F26D}"/>
              </a:ext>
            </a:extLst>
          </p:cNvPr>
          <p:cNvSpPr>
            <a:spLocks noGrp="1"/>
          </p:cNvSpPr>
          <p:nvPr>
            <p:ph type="body" sz="quarter" idx="16"/>
          </p:nvPr>
        </p:nvSpPr>
        <p:spPr>
          <a:xfrm>
            <a:off x="584200" y="1594155"/>
            <a:ext cx="3174143" cy="4154984"/>
          </a:xfrm>
        </p:spPr>
        <p:txBody>
          <a:bodyPr/>
          <a:lstStyle/>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Management groups can include multiple Azure subscriptions.</a:t>
            </a:r>
          </a:p>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Subscriptions inherit conditions applied to the management group.</a:t>
            </a:r>
          </a:p>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10,000 management groups can be supported in a single directory.</a:t>
            </a:r>
          </a:p>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A management group tree can support up to six levels of depth.</a:t>
            </a:r>
          </a:p>
        </p:txBody>
      </p:sp>
      <p:pic>
        <p:nvPicPr>
          <p:cNvPr id="9" name="Picture 2" descr="Illustration showing the hierarchy of Azure Management groups, subscriptions, resource groups, and resources.">
            <a:extLst>
              <a:ext uri="{FF2B5EF4-FFF2-40B4-BE49-F238E27FC236}">
                <a16:creationId xmlns:a16="http://schemas.microsoft.com/office/drawing/2014/main" id="{05094914-E79B-EB3F-8CE4-2A7426C2284C}"/>
              </a:ext>
            </a:extLst>
          </p:cNvPr>
          <p:cNvPicPr>
            <a:picLocks noGrp="1" noChangeAspect="1" noChangeArrowheads="1"/>
          </p:cNvPicPr>
          <p:nvPr>
            <p:ph type="pic" sz="quarter" idx="20"/>
          </p:nvPr>
        </p:nvPicPr>
        <p:blipFill rotWithShape="1">
          <a:blip r:embed="rId3"/>
          <a:srcRect l="-12438" t="-6770" r="-12438" b="-6770"/>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B109B1F-EC53-667F-AC8E-B573B840D96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3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920A61-A5B4-8318-C186-EC0EF982A992}"/>
              </a:ext>
            </a:extLst>
          </p:cNvPr>
          <p:cNvSpPr>
            <a:spLocks noGrp="1"/>
          </p:cNvSpPr>
          <p:nvPr>
            <p:ph type="title"/>
          </p:nvPr>
        </p:nvSpPr>
        <p:spPr/>
        <p:txBody>
          <a:bodyPr/>
          <a:lstStyle/>
          <a:p>
            <a:r>
              <a:rPr lang="en-US" dirty="0">
                <a:cs typeface="Segoe UI"/>
              </a:rPr>
              <a:t>Compute and networking</a:t>
            </a:r>
            <a:endParaRPr lang="en-US" dirty="0"/>
          </a:p>
        </p:txBody>
      </p:sp>
      <p:sp>
        <p:nvSpPr>
          <p:cNvPr id="2" name="Footer Placeholder 1">
            <a:extLst>
              <a:ext uri="{FF2B5EF4-FFF2-40B4-BE49-F238E27FC236}">
                <a16:creationId xmlns:a16="http://schemas.microsoft.com/office/drawing/2014/main" id="{349261AA-83B2-BB1C-FC03-3B58EDB6595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189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CEFC3D-6F6E-EFB6-3549-20F19DD70FE3}"/>
              </a:ext>
            </a:extLst>
          </p:cNvPr>
          <p:cNvSpPr>
            <a:spLocks noGrp="1"/>
          </p:cNvSpPr>
          <p:nvPr>
            <p:ph type="title"/>
          </p:nvPr>
        </p:nvSpPr>
        <p:spPr/>
        <p:txBody>
          <a:bodyPr/>
          <a:lstStyle/>
          <a:p>
            <a:r>
              <a:rPr lang="en-US" dirty="0"/>
              <a:t>Azure compute services</a:t>
            </a:r>
          </a:p>
        </p:txBody>
      </p:sp>
      <p:sp>
        <p:nvSpPr>
          <p:cNvPr id="16" name="Text Placeholder 15">
            <a:extLst>
              <a:ext uri="{FF2B5EF4-FFF2-40B4-BE49-F238E27FC236}">
                <a16:creationId xmlns:a16="http://schemas.microsoft.com/office/drawing/2014/main" id="{48D2C7B0-69D3-222E-8393-13B48C7DF40C}"/>
              </a:ext>
            </a:extLst>
          </p:cNvPr>
          <p:cNvSpPr>
            <a:spLocks noGrp="1"/>
          </p:cNvSpPr>
          <p:nvPr>
            <p:ph type="body" sz="quarter" idx="17"/>
          </p:nvPr>
        </p:nvSpPr>
        <p:spPr>
          <a:xfrm>
            <a:off x="584199" y="1386766"/>
            <a:ext cx="11011601" cy="677108"/>
          </a:xfrm>
        </p:spPr>
        <p:txBody>
          <a:bodyPr/>
          <a:lstStyle/>
          <a:p>
            <a:r>
              <a:rPr lang="en-US" sz="2200" dirty="0">
                <a:latin typeface="+mn-lt"/>
              </a:rPr>
              <a:t>Azure </a:t>
            </a:r>
            <a:r>
              <a:rPr lang="en-US" sz="2200" b="1" dirty="0">
                <a:latin typeface="+mn-lt"/>
              </a:rPr>
              <a:t>compute</a:t>
            </a:r>
            <a:r>
              <a:rPr lang="en-US" sz="2200" dirty="0">
                <a:latin typeface="+mn-lt"/>
              </a:rPr>
              <a:t> is an on-demand service that provides computing resources such as disks, processors, memory, networking, and operating systems.</a:t>
            </a:r>
          </a:p>
        </p:txBody>
      </p:sp>
      <p:sp>
        <p:nvSpPr>
          <p:cNvPr id="34" name="Rectangle 33">
            <a:extLst>
              <a:ext uri="{FF2B5EF4-FFF2-40B4-BE49-F238E27FC236}">
                <a16:creationId xmlns:a16="http://schemas.microsoft.com/office/drawing/2014/main" id="{D0738F7C-FDAF-DEDC-0FAE-5BCF74049C4C}"/>
              </a:ext>
              <a:ext uri="{C183D7F6-B498-43B3-948B-1728B52AA6E4}">
                <adec:decorative xmlns:adec="http://schemas.microsoft.com/office/drawing/2017/decorative" val="1"/>
              </a:ext>
            </a:extLst>
          </p:cNvPr>
          <p:cNvSpPr/>
          <p:nvPr/>
        </p:nvSpPr>
        <p:spPr bwMode="auto">
          <a:xfrm>
            <a:off x="-38100" y="2311427"/>
            <a:ext cx="12264571" cy="312057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descr="Group of 5 icons representing different on-demand compute resource like Virtual Machines, App Service, Containers, Azure Kubernetes Service, and Windows Virtual Desktop.">
            <a:extLst>
              <a:ext uri="{FF2B5EF4-FFF2-40B4-BE49-F238E27FC236}">
                <a16:creationId xmlns:a16="http://schemas.microsoft.com/office/drawing/2014/main" id="{AB0BBEED-1655-17A1-34A2-0A25E75EC7F5}"/>
              </a:ext>
            </a:extLst>
          </p:cNvPr>
          <p:cNvGrpSpPr/>
          <p:nvPr/>
        </p:nvGrpSpPr>
        <p:grpSpPr>
          <a:xfrm>
            <a:off x="584199" y="2787436"/>
            <a:ext cx="11011600" cy="2168554"/>
            <a:chOff x="584199" y="2590373"/>
            <a:chExt cx="11011600" cy="2168554"/>
          </a:xfrm>
        </p:grpSpPr>
        <p:sp>
          <p:nvSpPr>
            <p:cNvPr id="17" name="TextBox 16">
              <a:extLst>
                <a:ext uri="{FF2B5EF4-FFF2-40B4-BE49-F238E27FC236}">
                  <a16:creationId xmlns:a16="http://schemas.microsoft.com/office/drawing/2014/main" id="{DF88EDD0-46BA-C34E-60DD-C4CE99ECA9CE}"/>
                </a:ext>
              </a:extLst>
            </p:cNvPr>
            <p:cNvSpPr txBox="1"/>
            <p:nvPr/>
          </p:nvSpPr>
          <p:spPr>
            <a:xfrm>
              <a:off x="584199" y="4183385"/>
              <a:ext cx="2073405" cy="575542"/>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a:t>
              </a:r>
            </a:p>
            <a:p>
              <a:pPr algn="ctr">
                <a:lnSpc>
                  <a:spcPct val="90000"/>
                </a:lnSpc>
                <a:spcAft>
                  <a:spcPts val="600"/>
                </a:spcAft>
              </a:pPr>
              <a:r>
                <a:rPr lang="en-US" sz="1800" dirty="0">
                  <a:gradFill>
                    <a:gsLst>
                      <a:gs pos="2917">
                        <a:schemeClr val="tx1"/>
                      </a:gs>
                      <a:gs pos="30000">
                        <a:schemeClr val="tx1"/>
                      </a:gs>
                    </a:gsLst>
                    <a:lin ang="5400000" scaled="0"/>
                  </a:gradFill>
                </a:rPr>
                <a:t>Machines</a:t>
              </a:r>
            </a:p>
          </p:txBody>
        </p:sp>
        <p:sp>
          <p:nvSpPr>
            <p:cNvPr id="18" name="TextBox 17">
              <a:extLst>
                <a:ext uri="{FF2B5EF4-FFF2-40B4-BE49-F238E27FC236}">
                  <a16:creationId xmlns:a16="http://schemas.microsoft.com/office/drawing/2014/main" id="{954888C5-3CE4-479E-06B8-3B3A0BD74663}"/>
                </a:ext>
              </a:extLst>
            </p:cNvPr>
            <p:cNvSpPr txBox="1"/>
            <p:nvPr/>
          </p:nvSpPr>
          <p:spPr>
            <a:xfrm>
              <a:off x="2818748" y="4183385"/>
              <a:ext cx="2073405" cy="575542"/>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App </a:t>
              </a:r>
            </a:p>
            <a:p>
              <a:pPr algn="ctr">
                <a:lnSpc>
                  <a:spcPct val="90000"/>
                </a:lnSpc>
                <a:spcAft>
                  <a:spcPts val="600"/>
                </a:spcAft>
              </a:pPr>
              <a:r>
                <a:rPr lang="en-US" sz="1800" dirty="0">
                  <a:gradFill>
                    <a:gsLst>
                      <a:gs pos="2917">
                        <a:schemeClr val="tx1"/>
                      </a:gs>
                      <a:gs pos="30000">
                        <a:schemeClr val="tx1"/>
                      </a:gs>
                    </a:gsLst>
                    <a:lin ang="5400000" scaled="0"/>
                  </a:gradFill>
                </a:rPr>
                <a:t>Services</a:t>
              </a:r>
            </a:p>
          </p:txBody>
        </p:sp>
        <p:sp>
          <p:nvSpPr>
            <p:cNvPr id="19" name="TextBox 18">
              <a:extLst>
                <a:ext uri="{FF2B5EF4-FFF2-40B4-BE49-F238E27FC236}">
                  <a16:creationId xmlns:a16="http://schemas.microsoft.com/office/drawing/2014/main" id="{62664904-592E-E362-CA03-9FD3690D9197}"/>
                </a:ext>
              </a:extLst>
            </p:cNvPr>
            <p:cNvSpPr txBox="1"/>
            <p:nvPr/>
          </p:nvSpPr>
          <p:spPr>
            <a:xfrm>
              <a:off x="5053296" y="4221857"/>
              <a:ext cx="2073405" cy="498598"/>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Container </a:t>
              </a:r>
              <a:br>
                <a:rPr lang="en-US" sz="18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Instances</a:t>
              </a:r>
            </a:p>
          </p:txBody>
        </p:sp>
        <p:sp>
          <p:nvSpPr>
            <p:cNvPr id="20" name="TextBox 19">
              <a:extLst>
                <a:ext uri="{FF2B5EF4-FFF2-40B4-BE49-F238E27FC236}">
                  <a16:creationId xmlns:a16="http://schemas.microsoft.com/office/drawing/2014/main" id="{A10E4AD5-7CD9-2030-6D4D-A2B34D468443}"/>
                </a:ext>
              </a:extLst>
            </p:cNvPr>
            <p:cNvSpPr txBox="1"/>
            <p:nvPr/>
          </p:nvSpPr>
          <p:spPr>
            <a:xfrm>
              <a:off x="7287845" y="4221857"/>
              <a:ext cx="2073405" cy="498598"/>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Azure Kubernetes Services (AKS)</a:t>
              </a:r>
            </a:p>
          </p:txBody>
        </p:sp>
        <p:sp>
          <p:nvSpPr>
            <p:cNvPr id="22" name="TextBox 21">
              <a:extLst>
                <a:ext uri="{FF2B5EF4-FFF2-40B4-BE49-F238E27FC236}">
                  <a16:creationId xmlns:a16="http://schemas.microsoft.com/office/drawing/2014/main" id="{A16ACEBD-F173-210F-508D-3AC8D6D1C256}"/>
                </a:ext>
              </a:extLst>
            </p:cNvPr>
            <p:cNvSpPr txBox="1"/>
            <p:nvPr/>
          </p:nvSpPr>
          <p:spPr>
            <a:xfrm>
              <a:off x="9522394" y="4221857"/>
              <a:ext cx="2073405" cy="498598"/>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Azure Virtual Desktop</a:t>
              </a:r>
            </a:p>
          </p:txBody>
        </p:sp>
        <p:pic>
          <p:nvPicPr>
            <p:cNvPr id="25" name="Graphic 24">
              <a:extLst>
                <a:ext uri="{FF2B5EF4-FFF2-40B4-BE49-F238E27FC236}">
                  <a16:creationId xmlns:a16="http://schemas.microsoft.com/office/drawing/2014/main" id="{652205F0-E677-8FA1-E5B6-E788E998E0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551" y="2706583"/>
              <a:ext cx="1336701" cy="1336700"/>
            </a:xfrm>
            <a:prstGeom prst="rect">
              <a:avLst/>
            </a:prstGeom>
          </p:spPr>
        </p:pic>
        <p:pic>
          <p:nvPicPr>
            <p:cNvPr id="26" name="Graphic 25">
              <a:extLst>
                <a:ext uri="{FF2B5EF4-FFF2-40B4-BE49-F238E27FC236}">
                  <a16:creationId xmlns:a16="http://schemas.microsoft.com/office/drawing/2014/main" id="{D0240F5E-38A7-AE1A-79A0-ABBFCBA6B3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87100" y="2590373"/>
              <a:ext cx="1336701" cy="1336701"/>
            </a:xfrm>
            <a:prstGeom prst="rect">
              <a:avLst/>
            </a:prstGeom>
          </p:spPr>
        </p:pic>
        <p:pic>
          <p:nvPicPr>
            <p:cNvPr id="27" name="Graphic 26">
              <a:extLst>
                <a:ext uri="{FF2B5EF4-FFF2-40B4-BE49-F238E27FC236}">
                  <a16:creationId xmlns:a16="http://schemas.microsoft.com/office/drawing/2014/main" id="{4D2628A5-BF95-906F-2B91-D2F8452306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6197" y="2590373"/>
              <a:ext cx="1336701" cy="1336701"/>
            </a:xfrm>
            <a:prstGeom prst="rect">
              <a:avLst/>
            </a:prstGeom>
          </p:spPr>
        </p:pic>
        <p:pic>
          <p:nvPicPr>
            <p:cNvPr id="30" name="Graphic 29">
              <a:extLst>
                <a:ext uri="{FF2B5EF4-FFF2-40B4-BE49-F238E27FC236}">
                  <a16:creationId xmlns:a16="http://schemas.microsoft.com/office/drawing/2014/main" id="{25B9BE43-0F80-3B41-2143-26132A0C25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90746" y="2590373"/>
              <a:ext cx="1336701" cy="1336701"/>
            </a:xfrm>
            <a:prstGeom prst="rect">
              <a:avLst/>
            </a:prstGeom>
          </p:spPr>
        </p:pic>
        <p:pic>
          <p:nvPicPr>
            <p:cNvPr id="31" name="Graphic 30">
              <a:extLst>
                <a:ext uri="{FF2B5EF4-FFF2-40B4-BE49-F238E27FC236}">
                  <a16:creationId xmlns:a16="http://schemas.microsoft.com/office/drawing/2014/main" id="{2008FCDA-53E4-102D-C8DB-E9624783E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21648" y="2590373"/>
              <a:ext cx="1336701" cy="1336701"/>
            </a:xfrm>
            <a:prstGeom prst="rect">
              <a:avLst/>
            </a:prstGeom>
          </p:spPr>
        </p:pic>
      </p:grpSp>
      <p:sp>
        <p:nvSpPr>
          <p:cNvPr id="2" name="Footer Placeholder 1">
            <a:extLst>
              <a:ext uri="{FF2B5EF4-FFF2-40B4-BE49-F238E27FC236}">
                <a16:creationId xmlns:a16="http://schemas.microsoft.com/office/drawing/2014/main" id="{4756327B-CD20-8D4B-FD8F-5FF7A0B3F845}"/>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3757266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122966-0638-1F1D-5EC5-13FA7676F0EC}"/>
              </a:ext>
            </a:extLst>
          </p:cNvPr>
          <p:cNvSpPr>
            <a:spLocks noGrp="1"/>
          </p:cNvSpPr>
          <p:nvPr>
            <p:ph type="title"/>
          </p:nvPr>
        </p:nvSpPr>
        <p:spPr/>
        <p:txBody>
          <a:bodyPr/>
          <a:lstStyle/>
          <a:p>
            <a:r>
              <a:rPr lang="en-US" dirty="0">
                <a:cs typeface="Segoe UI"/>
              </a:rPr>
              <a:t>Azure virtual machines</a:t>
            </a:r>
            <a:endParaRPr lang="en-US" dirty="0"/>
          </a:p>
        </p:txBody>
      </p:sp>
      <p:sp>
        <p:nvSpPr>
          <p:cNvPr id="11" name="Text Placeholder 10">
            <a:extLst>
              <a:ext uri="{FF2B5EF4-FFF2-40B4-BE49-F238E27FC236}">
                <a16:creationId xmlns:a16="http://schemas.microsoft.com/office/drawing/2014/main" id="{1658B3AD-5325-BDA2-80EF-00AF76A3C25D}"/>
              </a:ext>
            </a:extLst>
          </p:cNvPr>
          <p:cNvSpPr>
            <a:spLocks noGrp="1"/>
          </p:cNvSpPr>
          <p:nvPr>
            <p:ph type="body" sz="quarter" idx="16"/>
          </p:nvPr>
        </p:nvSpPr>
        <p:spPr>
          <a:xfrm>
            <a:off x="584200" y="1594155"/>
            <a:ext cx="3174143" cy="1354217"/>
          </a:xfrm>
        </p:spPr>
        <p:txBody>
          <a:bodyPr/>
          <a:lstStyle/>
          <a:p>
            <a:r>
              <a:rPr lang="en-IE" sz="2200" dirty="0">
                <a:latin typeface="+mn-lt"/>
                <a:cs typeface="Segoe UI Semilight"/>
              </a:rPr>
              <a:t>Azure</a:t>
            </a:r>
            <a:r>
              <a:rPr lang="en-IE" sz="2200" b="1" dirty="0">
                <a:latin typeface="+mn-lt"/>
                <a:cs typeface="Segoe UI Semilight"/>
              </a:rPr>
              <a:t> virtual machines (VMs)</a:t>
            </a:r>
            <a:r>
              <a:rPr lang="en-IE" sz="2200" dirty="0">
                <a:latin typeface="+mn-lt"/>
                <a:cs typeface="Segoe UI Semilight"/>
              </a:rPr>
              <a:t> are</a:t>
            </a:r>
            <a:r>
              <a:rPr lang="en-IE" sz="2200" dirty="0">
                <a:cs typeface="Segoe UI Semilight"/>
              </a:rPr>
              <a:t> </a:t>
            </a:r>
            <a:r>
              <a:rPr lang="en-IE" sz="2200" dirty="0">
                <a:latin typeface="+mn-lt"/>
                <a:cs typeface="Segoe UI Semilight"/>
              </a:rPr>
              <a:t>software emulations of physical computers. </a:t>
            </a:r>
          </a:p>
        </p:txBody>
      </p:sp>
      <p:sp>
        <p:nvSpPr>
          <p:cNvPr id="10" name="Text Placeholder 9">
            <a:extLst>
              <a:ext uri="{FF2B5EF4-FFF2-40B4-BE49-F238E27FC236}">
                <a16:creationId xmlns:a16="http://schemas.microsoft.com/office/drawing/2014/main" id="{7A59B846-0A00-B393-0DF6-EBBC04D65F2C}"/>
              </a:ext>
            </a:extLst>
          </p:cNvPr>
          <p:cNvSpPr>
            <a:spLocks noGrp="1"/>
          </p:cNvSpPr>
          <p:nvPr>
            <p:ph type="body" sz="quarter" idx="15"/>
          </p:nvPr>
        </p:nvSpPr>
        <p:spPr>
          <a:xfrm>
            <a:off x="586389" y="3147295"/>
            <a:ext cx="3172811" cy="1815882"/>
          </a:xfrm>
        </p:spPr>
        <p:txBody>
          <a:bodyPr/>
          <a:lstStyle/>
          <a:p>
            <a:pPr marL="342900" indent="-225425">
              <a:spcBef>
                <a:spcPts val="0"/>
              </a:spcBef>
              <a:spcAft>
                <a:spcPts val="1200"/>
              </a:spcAft>
            </a:pPr>
            <a:r>
              <a:rPr lang="en-IE" sz="1800" dirty="0">
                <a:cs typeface="Segoe UI Semilight" panose="020B0402040204020203" pitchFamily="34" charset="0"/>
              </a:rPr>
              <a:t>Includes virtual processor, memory, storage, and networking. </a:t>
            </a:r>
          </a:p>
          <a:p>
            <a:pPr marL="342900" indent="-225425">
              <a:spcBef>
                <a:spcPts val="0"/>
              </a:spcBef>
              <a:spcAft>
                <a:spcPts val="1200"/>
              </a:spcAft>
            </a:pPr>
            <a:r>
              <a:rPr lang="en-IE" sz="1800" dirty="0">
                <a:cs typeface="Segoe UI Semilight" panose="020B0402040204020203" pitchFamily="34" charset="0"/>
              </a:rPr>
              <a:t>IaaS offering that provides total control and customization. </a:t>
            </a:r>
          </a:p>
        </p:txBody>
      </p:sp>
      <p:grpSp>
        <p:nvGrpSpPr>
          <p:cNvPr id="20" name="Group 19">
            <a:extLst>
              <a:ext uri="{FF2B5EF4-FFF2-40B4-BE49-F238E27FC236}">
                <a16:creationId xmlns:a16="http://schemas.microsoft.com/office/drawing/2014/main" id="{5A552A83-E443-3838-26F2-2C2E1034DCB0}"/>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6" name="Rectangle 15">
              <a:extLst>
                <a:ext uri="{FF2B5EF4-FFF2-40B4-BE49-F238E27FC236}">
                  <a16:creationId xmlns:a16="http://schemas.microsoft.com/office/drawing/2014/main" id="{A8BD1CB1-DB7E-F383-82C9-29B35AAF2C5A}"/>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43B4D6C-ABCB-6D9C-DA43-9EB0CF1B510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5417" y="1919994"/>
              <a:ext cx="3753028" cy="3753028"/>
            </a:xfrm>
            <a:prstGeom prst="rect">
              <a:avLst/>
            </a:prstGeom>
          </p:spPr>
        </p:pic>
      </p:grpSp>
      <p:sp>
        <p:nvSpPr>
          <p:cNvPr id="2" name="Footer Placeholder 1">
            <a:extLst>
              <a:ext uri="{FF2B5EF4-FFF2-40B4-BE49-F238E27FC236}">
                <a16:creationId xmlns:a16="http://schemas.microsoft.com/office/drawing/2014/main" id="{88B21050-B499-69E6-1F4B-9275BE85C01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606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5BE6503-EB30-1E82-F9F7-92BF077F3643}"/>
              </a:ext>
            </a:extLst>
          </p:cNvPr>
          <p:cNvSpPr>
            <a:spLocks noGrp="1"/>
          </p:cNvSpPr>
          <p:nvPr>
            <p:ph type="title"/>
          </p:nvPr>
        </p:nvSpPr>
        <p:spPr/>
        <p:txBody>
          <a:bodyPr/>
          <a:lstStyle/>
          <a:p>
            <a:r>
              <a:rPr lang="en-US" dirty="0">
                <a:cs typeface="Segoe UI"/>
              </a:rPr>
              <a:t>VM scale sets</a:t>
            </a:r>
            <a:endParaRPr lang="en-US" dirty="0"/>
          </a:p>
        </p:txBody>
      </p:sp>
      <p:sp>
        <p:nvSpPr>
          <p:cNvPr id="11" name="Text Placeholder 10">
            <a:extLst>
              <a:ext uri="{FF2B5EF4-FFF2-40B4-BE49-F238E27FC236}">
                <a16:creationId xmlns:a16="http://schemas.microsoft.com/office/drawing/2014/main" id="{BD4FEE23-0FA0-6FCE-EF6C-F53C2F3534AB}"/>
              </a:ext>
            </a:extLst>
          </p:cNvPr>
          <p:cNvSpPr>
            <a:spLocks noGrp="1"/>
          </p:cNvSpPr>
          <p:nvPr>
            <p:ph type="body" sz="quarter" idx="16"/>
          </p:nvPr>
        </p:nvSpPr>
        <p:spPr>
          <a:xfrm>
            <a:off x="584201" y="1594155"/>
            <a:ext cx="3172812" cy="1354217"/>
          </a:xfrm>
        </p:spPr>
        <p:txBody>
          <a:bodyPr/>
          <a:lstStyle/>
          <a:p>
            <a:r>
              <a:rPr lang="en-IE" sz="2200" dirty="0">
                <a:latin typeface="+mn-lt"/>
                <a:cs typeface="Segoe UI Semilight"/>
              </a:rPr>
              <a:t>Scale sets provide a load-balanced opportunity to automatically scale resources. </a:t>
            </a:r>
          </a:p>
        </p:txBody>
      </p:sp>
      <p:sp>
        <p:nvSpPr>
          <p:cNvPr id="9" name="Text Placeholder 8">
            <a:extLst>
              <a:ext uri="{FF2B5EF4-FFF2-40B4-BE49-F238E27FC236}">
                <a16:creationId xmlns:a16="http://schemas.microsoft.com/office/drawing/2014/main" id="{C48F6D6C-45F5-464C-B223-B26CFEC9A161}"/>
              </a:ext>
            </a:extLst>
          </p:cNvPr>
          <p:cNvSpPr>
            <a:spLocks noGrp="1"/>
          </p:cNvSpPr>
          <p:nvPr>
            <p:ph type="body" sz="quarter" idx="15"/>
          </p:nvPr>
        </p:nvSpPr>
        <p:spPr>
          <a:xfrm>
            <a:off x="586389" y="3147295"/>
            <a:ext cx="3172811" cy="1261884"/>
          </a:xfrm>
        </p:spPr>
        <p:txBody>
          <a:bodyPr/>
          <a:lstStyle/>
          <a:p>
            <a:pPr marL="342900" indent="-225425">
              <a:spcBef>
                <a:spcPts val="0"/>
              </a:spcBef>
              <a:spcAft>
                <a:spcPts val="1200"/>
              </a:spcAft>
            </a:pPr>
            <a:r>
              <a:rPr lang="en-IE" sz="1800" dirty="0">
                <a:cs typeface="Segoe UI Semilight" panose="020B0402040204020203" pitchFamily="34" charset="0"/>
              </a:rPr>
              <a:t>Scale out when resource needs increase.</a:t>
            </a:r>
          </a:p>
          <a:p>
            <a:pPr marL="342900" indent="-225425">
              <a:spcBef>
                <a:spcPts val="0"/>
              </a:spcBef>
              <a:spcAft>
                <a:spcPts val="1200"/>
              </a:spcAft>
            </a:pPr>
            <a:r>
              <a:rPr lang="en-IE" sz="1800" dirty="0">
                <a:cs typeface="Segoe UI Semilight" panose="020B0402040204020203" pitchFamily="34" charset="0"/>
              </a:rPr>
              <a:t>Scale in when resource needs are lower.</a:t>
            </a:r>
          </a:p>
        </p:txBody>
      </p:sp>
      <p:grpSp>
        <p:nvGrpSpPr>
          <p:cNvPr id="16" name="Group 15">
            <a:extLst>
              <a:ext uri="{FF2B5EF4-FFF2-40B4-BE49-F238E27FC236}">
                <a16:creationId xmlns:a16="http://schemas.microsoft.com/office/drawing/2014/main" id="{E11A520C-DEB8-0A42-3CC7-A8EF5E0FA496}"/>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4" name="Rectangle 13">
              <a:extLst>
                <a:ext uri="{FF2B5EF4-FFF2-40B4-BE49-F238E27FC236}">
                  <a16:creationId xmlns:a16="http://schemas.microsoft.com/office/drawing/2014/main" id="{EC3D11D5-5E09-5808-EBCE-2CE1F3C5B34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E987C54E-1704-4687-423B-9C2E6160A12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6259" y="1880834"/>
              <a:ext cx="3831344" cy="3831344"/>
            </a:xfrm>
            <a:prstGeom prst="rect">
              <a:avLst/>
            </a:prstGeom>
          </p:spPr>
        </p:pic>
      </p:grpSp>
      <p:sp>
        <p:nvSpPr>
          <p:cNvPr id="2" name="Footer Placeholder 1">
            <a:extLst>
              <a:ext uri="{FF2B5EF4-FFF2-40B4-BE49-F238E27FC236}">
                <a16:creationId xmlns:a16="http://schemas.microsoft.com/office/drawing/2014/main" id="{48CC43BE-9F7D-5507-A22B-74369A1DC41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193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0D81E3-0C15-C579-6163-4F6354766AF6}"/>
              </a:ext>
            </a:extLst>
          </p:cNvPr>
          <p:cNvSpPr>
            <a:spLocks noGrp="1"/>
          </p:cNvSpPr>
          <p:nvPr>
            <p:ph type="title"/>
          </p:nvPr>
        </p:nvSpPr>
        <p:spPr/>
        <p:txBody>
          <a:bodyPr/>
          <a:lstStyle/>
          <a:p>
            <a:r>
              <a:rPr lang="en-US" dirty="0"/>
              <a:t>Learning path 02―outline</a:t>
            </a:r>
          </a:p>
        </p:txBody>
      </p:sp>
      <p:sp>
        <p:nvSpPr>
          <p:cNvPr id="43" name="TextBox 42">
            <a:extLst>
              <a:ext uri="{FF2B5EF4-FFF2-40B4-BE49-F238E27FC236}">
                <a16:creationId xmlns:a16="http://schemas.microsoft.com/office/drawing/2014/main" id="{E919D63E-7224-A39A-F746-C2994B89F0B7}"/>
              </a:ext>
            </a:extLst>
          </p:cNvPr>
          <p:cNvSpPr txBox="1">
            <a:spLocks/>
          </p:cNvSpPr>
          <p:nvPr/>
        </p:nvSpPr>
        <p:spPr>
          <a:xfrm>
            <a:off x="588963" y="1161959"/>
            <a:ext cx="4461797" cy="307777"/>
          </a:xfrm>
          <a:prstGeom prst="rect">
            <a:avLst/>
          </a:prstGeom>
          <a:noFill/>
        </p:spPr>
        <p:txBody>
          <a:bodyPr wrap="square" lIns="0" tIns="0" rIns="0" bIns="0" anchor="t">
            <a:spAutoFit/>
          </a:bodyPr>
          <a:lstStyle/>
          <a:p>
            <a:pPr indent="-234950">
              <a:spcBef>
                <a:spcPts val="200"/>
              </a:spcBef>
              <a:spcAft>
                <a:spcPts val="200"/>
              </a:spcAft>
            </a:pPr>
            <a:r>
              <a:rPr lang="en-US" sz="2000" dirty="0"/>
              <a:t>You will learn the following concepts:</a:t>
            </a:r>
          </a:p>
        </p:txBody>
      </p:sp>
      <p:sp>
        <p:nvSpPr>
          <p:cNvPr id="7" name="Oval 6" descr="icon of a finger pushing a button">
            <a:extLst>
              <a:ext uri="{FF2B5EF4-FFF2-40B4-BE49-F238E27FC236}">
                <a16:creationId xmlns:a16="http://schemas.microsoft.com/office/drawing/2014/main" id="{2C479EEC-21D7-51FD-6DB3-C1BCFD8E9BE5}"/>
              </a:ext>
            </a:extLst>
          </p:cNvPr>
          <p:cNvSpPr>
            <a:spLocks/>
          </p:cNvSpPr>
          <p:nvPr/>
        </p:nvSpPr>
        <p:spPr bwMode="auto">
          <a:xfrm>
            <a:off x="624243" y="1570600"/>
            <a:ext cx="416825" cy="416825"/>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800" b="1" dirty="0">
                <a:solidFill>
                  <a:schemeClr val="bg1"/>
                </a:solidFill>
              </a:rPr>
              <a:t>1</a:t>
            </a:r>
          </a:p>
        </p:txBody>
      </p:sp>
      <p:sp>
        <p:nvSpPr>
          <p:cNvPr id="26" name="TextBox 25">
            <a:extLst>
              <a:ext uri="{FF2B5EF4-FFF2-40B4-BE49-F238E27FC236}">
                <a16:creationId xmlns:a16="http://schemas.microsoft.com/office/drawing/2014/main" id="{D4F36496-0F17-5381-2564-CA2BBBC45102}"/>
              </a:ext>
            </a:extLst>
          </p:cNvPr>
          <p:cNvSpPr txBox="1">
            <a:spLocks/>
          </p:cNvSpPr>
          <p:nvPr/>
        </p:nvSpPr>
        <p:spPr>
          <a:xfrm>
            <a:off x="1168400" y="1646376"/>
            <a:ext cx="4576097" cy="754053"/>
          </a:xfrm>
          <a:prstGeom prst="rect">
            <a:avLst/>
          </a:prstGeom>
          <a:noFill/>
        </p:spPr>
        <p:txBody>
          <a:bodyPr wrap="square" lIns="0" tIns="0" rIns="0" bIns="0" anchor="t">
            <a:spAutoFit/>
          </a:bodyPr>
          <a:lstStyle/>
          <a:p>
            <a:pPr indent="-234950">
              <a:spcAft>
                <a:spcPts val="300"/>
              </a:spcAft>
            </a:pPr>
            <a:r>
              <a:rPr lang="en-US" sz="1600" dirty="0">
                <a:latin typeface="+mj-lt"/>
              </a:rPr>
              <a:t>Azure architectural components</a:t>
            </a:r>
          </a:p>
          <a:p>
            <a:pPr marL="285750" indent="-171450">
              <a:spcAft>
                <a:spcPts val="300"/>
              </a:spcAft>
              <a:buFont typeface="Arial" panose="020B0604020202020204" pitchFamily="34" charset="0"/>
              <a:buChar char="•"/>
            </a:pPr>
            <a:r>
              <a:rPr lang="en-US" sz="1400" dirty="0"/>
              <a:t>Regions and availability zones</a:t>
            </a:r>
          </a:p>
          <a:p>
            <a:pPr marL="285750" indent="-171450">
              <a:spcAft>
                <a:spcPts val="300"/>
              </a:spcAft>
              <a:buFont typeface="Arial" panose="020B0604020202020204" pitchFamily="34" charset="0"/>
              <a:buChar char="•"/>
            </a:pPr>
            <a:r>
              <a:rPr lang="en-US" sz="1400" dirty="0"/>
              <a:t>Subscriptions and resource groups</a:t>
            </a:r>
          </a:p>
        </p:txBody>
      </p:sp>
      <p:sp>
        <p:nvSpPr>
          <p:cNvPr id="12" name="Oval 11" descr="icon of a finger pushing a button">
            <a:extLst>
              <a:ext uri="{FF2B5EF4-FFF2-40B4-BE49-F238E27FC236}">
                <a16:creationId xmlns:a16="http://schemas.microsoft.com/office/drawing/2014/main" id="{C766CB1D-3B32-9D92-CFA0-CDA69343BC05}"/>
              </a:ext>
            </a:extLst>
          </p:cNvPr>
          <p:cNvSpPr>
            <a:spLocks/>
          </p:cNvSpPr>
          <p:nvPr/>
        </p:nvSpPr>
        <p:spPr bwMode="auto">
          <a:xfrm>
            <a:off x="624243" y="2491874"/>
            <a:ext cx="416825" cy="416825"/>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800" b="1" dirty="0">
                <a:solidFill>
                  <a:schemeClr val="bg1"/>
                </a:solidFill>
              </a:rPr>
              <a:t>2</a:t>
            </a:r>
          </a:p>
        </p:txBody>
      </p:sp>
      <p:sp>
        <p:nvSpPr>
          <p:cNvPr id="27" name="TextBox 26">
            <a:extLst>
              <a:ext uri="{FF2B5EF4-FFF2-40B4-BE49-F238E27FC236}">
                <a16:creationId xmlns:a16="http://schemas.microsoft.com/office/drawing/2014/main" id="{C7A3CD1C-78AF-9AE0-7167-4783A7310357}"/>
              </a:ext>
            </a:extLst>
          </p:cNvPr>
          <p:cNvSpPr txBox="1">
            <a:spLocks/>
          </p:cNvSpPr>
          <p:nvPr/>
        </p:nvSpPr>
        <p:spPr>
          <a:xfrm>
            <a:off x="1168400" y="2571152"/>
            <a:ext cx="4576097" cy="1007968"/>
          </a:xfrm>
          <a:prstGeom prst="rect">
            <a:avLst/>
          </a:prstGeom>
          <a:noFill/>
        </p:spPr>
        <p:txBody>
          <a:bodyPr wrap="square" lIns="0" tIns="0" rIns="0" bIns="0" anchor="t">
            <a:spAutoFit/>
          </a:bodyPr>
          <a:lstStyle/>
          <a:p>
            <a:pPr indent="-234950">
              <a:spcAft>
                <a:spcPts val="300"/>
              </a:spcAft>
            </a:pPr>
            <a:r>
              <a:rPr lang="en-US" sz="1600" dirty="0">
                <a:latin typeface="+mj-lt"/>
              </a:rPr>
              <a:t>Compute and networking</a:t>
            </a:r>
          </a:p>
          <a:p>
            <a:pPr marL="285750" indent="-171450">
              <a:spcAft>
                <a:spcPts val="300"/>
              </a:spcAft>
              <a:buFont typeface="Arial" panose="020B0604020202020204" pitchFamily="34" charset="0"/>
              <a:buChar char="•"/>
            </a:pPr>
            <a:r>
              <a:rPr lang="en-US" sz="1400" dirty="0"/>
              <a:t>Compute types</a:t>
            </a:r>
          </a:p>
          <a:p>
            <a:pPr marL="285750" indent="-171450">
              <a:spcAft>
                <a:spcPts val="300"/>
              </a:spcAft>
              <a:buFont typeface="Arial" panose="020B0604020202020204" pitchFamily="34" charset="0"/>
              <a:buChar char="•"/>
            </a:pPr>
            <a:r>
              <a:rPr lang="en-US" sz="1400" dirty="0"/>
              <a:t>Application hosting</a:t>
            </a:r>
          </a:p>
          <a:p>
            <a:pPr marL="285750" indent="-171450">
              <a:spcAft>
                <a:spcPts val="300"/>
              </a:spcAft>
              <a:buFont typeface="Arial" panose="020B0604020202020204" pitchFamily="34" charset="0"/>
              <a:buChar char="•"/>
            </a:pPr>
            <a:r>
              <a:rPr lang="en-US" sz="1400" dirty="0"/>
              <a:t>Virtual networking</a:t>
            </a:r>
          </a:p>
        </p:txBody>
      </p:sp>
      <p:sp>
        <p:nvSpPr>
          <p:cNvPr id="16" name="Oval 15" descr="icon of a finger pushing a button">
            <a:extLst>
              <a:ext uri="{FF2B5EF4-FFF2-40B4-BE49-F238E27FC236}">
                <a16:creationId xmlns:a16="http://schemas.microsoft.com/office/drawing/2014/main" id="{0D372B3E-E67B-03E3-5AB0-B7C403C08FA0}"/>
              </a:ext>
            </a:extLst>
          </p:cNvPr>
          <p:cNvSpPr>
            <a:spLocks/>
          </p:cNvSpPr>
          <p:nvPr/>
        </p:nvSpPr>
        <p:spPr bwMode="auto">
          <a:xfrm>
            <a:off x="624243" y="3675491"/>
            <a:ext cx="416825" cy="416825"/>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800" b="1" dirty="0">
                <a:solidFill>
                  <a:schemeClr val="bg1"/>
                </a:solidFill>
              </a:rPr>
              <a:t>3</a:t>
            </a:r>
          </a:p>
        </p:txBody>
      </p:sp>
      <p:sp>
        <p:nvSpPr>
          <p:cNvPr id="28" name="TextBox 27">
            <a:extLst>
              <a:ext uri="{FF2B5EF4-FFF2-40B4-BE49-F238E27FC236}">
                <a16:creationId xmlns:a16="http://schemas.microsoft.com/office/drawing/2014/main" id="{FC4A0977-BE7A-2497-8B38-7C50DA27B6A7}"/>
              </a:ext>
            </a:extLst>
          </p:cNvPr>
          <p:cNvSpPr txBox="1">
            <a:spLocks/>
          </p:cNvSpPr>
          <p:nvPr/>
        </p:nvSpPr>
        <p:spPr>
          <a:xfrm>
            <a:off x="1168400" y="3749843"/>
            <a:ext cx="4576097" cy="1007968"/>
          </a:xfrm>
          <a:prstGeom prst="rect">
            <a:avLst/>
          </a:prstGeom>
          <a:noFill/>
        </p:spPr>
        <p:txBody>
          <a:bodyPr wrap="square" lIns="0" tIns="0" rIns="0" bIns="0" anchor="t">
            <a:spAutoFit/>
          </a:bodyPr>
          <a:lstStyle/>
          <a:p>
            <a:pPr indent="-234950">
              <a:spcAft>
                <a:spcPts val="300"/>
              </a:spcAft>
            </a:pPr>
            <a:r>
              <a:rPr lang="en-US" sz="1600" dirty="0">
                <a:latin typeface="+mj-lt"/>
              </a:rPr>
              <a:t>Storage</a:t>
            </a:r>
          </a:p>
          <a:p>
            <a:pPr marL="285750" indent="-171450">
              <a:spcAft>
                <a:spcPts val="300"/>
              </a:spcAft>
              <a:buFont typeface="Arial" panose="020B0604020202020204" pitchFamily="34" charset="0"/>
              <a:buChar char="•"/>
            </a:pPr>
            <a:r>
              <a:rPr lang="en-US" sz="1400" dirty="0"/>
              <a:t>Storage services</a:t>
            </a:r>
          </a:p>
          <a:p>
            <a:pPr marL="285750" indent="-171450">
              <a:spcAft>
                <a:spcPts val="300"/>
              </a:spcAft>
              <a:buFont typeface="Arial" panose="020B0604020202020204" pitchFamily="34" charset="0"/>
              <a:buChar char="•"/>
            </a:pPr>
            <a:r>
              <a:rPr lang="en-US" sz="1400" dirty="0"/>
              <a:t>Redundancy options</a:t>
            </a:r>
          </a:p>
          <a:p>
            <a:pPr marL="285750" indent="-171450">
              <a:spcAft>
                <a:spcPts val="300"/>
              </a:spcAft>
              <a:buFont typeface="Arial" panose="020B0604020202020204" pitchFamily="34" charset="0"/>
              <a:buChar char="•"/>
            </a:pPr>
            <a:r>
              <a:rPr lang="en-US" sz="1400" dirty="0"/>
              <a:t>File management and migration</a:t>
            </a:r>
          </a:p>
        </p:txBody>
      </p:sp>
      <p:sp>
        <p:nvSpPr>
          <p:cNvPr id="21" name="Oval 20" descr="icon of a finger pushing a button">
            <a:extLst>
              <a:ext uri="{FF2B5EF4-FFF2-40B4-BE49-F238E27FC236}">
                <a16:creationId xmlns:a16="http://schemas.microsoft.com/office/drawing/2014/main" id="{AC2B0362-7F61-FC47-9DD6-E7721AF3A838}"/>
              </a:ext>
            </a:extLst>
          </p:cNvPr>
          <p:cNvSpPr>
            <a:spLocks/>
          </p:cNvSpPr>
          <p:nvPr/>
        </p:nvSpPr>
        <p:spPr bwMode="auto">
          <a:xfrm>
            <a:off x="624243" y="4863870"/>
            <a:ext cx="416825" cy="416825"/>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800" b="1" dirty="0">
                <a:solidFill>
                  <a:schemeClr val="bg1"/>
                </a:solidFill>
              </a:rPr>
              <a:t>4</a:t>
            </a:r>
          </a:p>
        </p:txBody>
      </p:sp>
      <p:sp>
        <p:nvSpPr>
          <p:cNvPr id="29" name="TextBox 28">
            <a:extLst>
              <a:ext uri="{FF2B5EF4-FFF2-40B4-BE49-F238E27FC236}">
                <a16:creationId xmlns:a16="http://schemas.microsoft.com/office/drawing/2014/main" id="{66BAACDC-D512-6443-2330-81A80004D43F}"/>
              </a:ext>
            </a:extLst>
          </p:cNvPr>
          <p:cNvSpPr txBox="1">
            <a:spLocks/>
          </p:cNvSpPr>
          <p:nvPr/>
        </p:nvSpPr>
        <p:spPr>
          <a:xfrm>
            <a:off x="1168400" y="4928535"/>
            <a:ext cx="4576097" cy="1007968"/>
          </a:xfrm>
          <a:prstGeom prst="rect">
            <a:avLst/>
          </a:prstGeom>
          <a:noFill/>
        </p:spPr>
        <p:txBody>
          <a:bodyPr wrap="square" lIns="0" tIns="0" rIns="0" bIns="0" anchor="t">
            <a:spAutoFit/>
          </a:bodyPr>
          <a:lstStyle/>
          <a:p>
            <a:pPr indent="-234950">
              <a:spcAft>
                <a:spcPts val="300"/>
              </a:spcAft>
            </a:pPr>
            <a:r>
              <a:rPr lang="en-US" sz="1600" dirty="0">
                <a:latin typeface="+mj-lt"/>
              </a:rPr>
              <a:t>Identity, access, and security</a:t>
            </a:r>
          </a:p>
          <a:p>
            <a:pPr marL="285750" indent="-171450">
              <a:spcAft>
                <a:spcPts val="300"/>
              </a:spcAft>
              <a:buFont typeface="Arial" panose="020B0604020202020204" pitchFamily="34" charset="0"/>
              <a:buChar char="•"/>
            </a:pPr>
            <a:r>
              <a:rPr lang="en-US" sz="1400" dirty="0"/>
              <a:t>Directory services</a:t>
            </a:r>
          </a:p>
          <a:p>
            <a:pPr marL="285750" indent="-171450">
              <a:spcAft>
                <a:spcPts val="300"/>
              </a:spcAft>
              <a:buFont typeface="Arial" panose="020B0604020202020204" pitchFamily="34" charset="0"/>
              <a:buChar char="•"/>
            </a:pPr>
            <a:r>
              <a:rPr lang="en-US" sz="1400" dirty="0"/>
              <a:t>Authentication methods</a:t>
            </a:r>
          </a:p>
          <a:p>
            <a:pPr marL="285750" indent="-171450">
              <a:spcAft>
                <a:spcPts val="300"/>
              </a:spcAft>
              <a:buFont typeface="Arial" panose="020B0604020202020204" pitchFamily="34" charset="0"/>
              <a:buChar char="•"/>
            </a:pPr>
            <a:r>
              <a:rPr lang="en-US" sz="1400" dirty="0"/>
              <a:t>Security models</a:t>
            </a:r>
          </a:p>
        </p:txBody>
      </p:sp>
      <p:pic>
        <p:nvPicPr>
          <p:cNvPr id="34" name="Graphic 3">
            <a:extLst>
              <a:ext uri="{FF2B5EF4-FFF2-40B4-BE49-F238E27FC236}">
                <a16:creationId xmlns:a16="http://schemas.microsoft.com/office/drawing/2014/main" id="{1FA0BC65-0DFE-EFA3-3A14-8E32FF54E125}"/>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64" b="-315"/>
          <a:stretch/>
        </p:blipFill>
        <p:spPr>
          <a:xfrm>
            <a:off x="6540587" y="1181529"/>
            <a:ext cx="4210688" cy="4204388"/>
          </a:xfrm>
          <a:prstGeom prst="rect">
            <a:avLst/>
          </a:prstGeom>
        </p:spPr>
      </p:pic>
      <p:sp>
        <p:nvSpPr>
          <p:cNvPr id="13" name="Footer Placeholder 12">
            <a:extLst>
              <a:ext uri="{FF2B5EF4-FFF2-40B4-BE49-F238E27FC236}">
                <a16:creationId xmlns:a16="http://schemas.microsoft.com/office/drawing/2014/main" id="{6055B70F-C7F0-9EAA-A024-C7C850E3F2E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692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408E8A-09A0-8B1A-17D0-E99C807CF1C4}"/>
              </a:ext>
            </a:extLst>
          </p:cNvPr>
          <p:cNvSpPr>
            <a:spLocks noGrp="1"/>
          </p:cNvSpPr>
          <p:nvPr>
            <p:ph type="title"/>
          </p:nvPr>
        </p:nvSpPr>
        <p:spPr/>
        <p:txBody>
          <a:bodyPr/>
          <a:lstStyle/>
          <a:p>
            <a:r>
              <a:rPr lang="en-US" dirty="0">
                <a:cs typeface="Segoe UI"/>
              </a:rPr>
              <a:t>VM availability sets</a:t>
            </a:r>
            <a:endParaRPr lang="en-US" dirty="0"/>
          </a:p>
        </p:txBody>
      </p:sp>
      <p:pic>
        <p:nvPicPr>
          <p:cNvPr id="10" name="Picture 9" descr="Illustration of availability sets showing the fault domains being split up by physical rack location.">
            <a:extLst>
              <a:ext uri="{FF2B5EF4-FFF2-40B4-BE49-F238E27FC236}">
                <a16:creationId xmlns:a16="http://schemas.microsoft.com/office/drawing/2014/main" id="{73D2E295-3B80-6638-6FBC-B14D907B161A}"/>
              </a:ext>
            </a:extLst>
          </p:cNvPr>
          <p:cNvPicPr>
            <a:picLocks noChangeAspect="1"/>
          </p:cNvPicPr>
          <p:nvPr/>
        </p:nvPicPr>
        <p:blipFill rotWithShape="1">
          <a:blip r:embed="rId3"/>
          <a:srcRect l="-14045" t="-684" r="-14045" b="-684"/>
          <a:stretch/>
        </p:blipFill>
        <p:spPr>
          <a:xfrm>
            <a:off x="588261" y="1581150"/>
            <a:ext cx="11011601" cy="4691634"/>
          </a:xfrm>
          <a:prstGeom prst="rect">
            <a:avLst/>
          </a:prstGeom>
          <a:ln w="19050">
            <a:solidFill>
              <a:schemeClr val="accent4"/>
            </a:solidFill>
          </a:ln>
        </p:spPr>
      </p:pic>
      <p:sp>
        <p:nvSpPr>
          <p:cNvPr id="2" name="Footer Placeholder 1">
            <a:extLst>
              <a:ext uri="{FF2B5EF4-FFF2-40B4-BE49-F238E27FC236}">
                <a16:creationId xmlns:a16="http://schemas.microsoft.com/office/drawing/2014/main" id="{FC9565C5-9B04-448F-37DE-E96965BE77B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251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3FED9C3-530E-4FB3-DA06-F3667257CBB6}"/>
              </a:ext>
            </a:extLst>
          </p:cNvPr>
          <p:cNvSpPr>
            <a:spLocks noGrp="1"/>
          </p:cNvSpPr>
          <p:nvPr>
            <p:ph type="title"/>
          </p:nvPr>
        </p:nvSpPr>
        <p:spPr/>
        <p:txBody>
          <a:bodyPr/>
          <a:lstStyle/>
          <a:p>
            <a:r>
              <a:rPr lang="en-US" dirty="0">
                <a:cs typeface="Segoe UI"/>
              </a:rPr>
              <a:t>Azure Virtual Desktop</a:t>
            </a:r>
            <a:endParaRPr lang="en-US" dirty="0"/>
          </a:p>
        </p:txBody>
      </p:sp>
      <p:sp>
        <p:nvSpPr>
          <p:cNvPr id="11" name="Text Placeholder 10">
            <a:extLst>
              <a:ext uri="{FF2B5EF4-FFF2-40B4-BE49-F238E27FC236}">
                <a16:creationId xmlns:a16="http://schemas.microsoft.com/office/drawing/2014/main" id="{7414F4FE-24AE-48DC-86FD-B4E112D9837F}"/>
              </a:ext>
            </a:extLst>
          </p:cNvPr>
          <p:cNvSpPr>
            <a:spLocks noGrp="1"/>
          </p:cNvSpPr>
          <p:nvPr>
            <p:ph type="body" sz="quarter" idx="16"/>
          </p:nvPr>
        </p:nvSpPr>
        <p:spPr>
          <a:xfrm>
            <a:off x="584200" y="1594155"/>
            <a:ext cx="3174143" cy="1354217"/>
          </a:xfrm>
        </p:spPr>
        <p:txBody>
          <a:bodyPr/>
          <a:lstStyle/>
          <a:p>
            <a:r>
              <a:rPr lang="en-IE" sz="2200" b="1" dirty="0">
                <a:latin typeface="+mn-lt"/>
                <a:cs typeface="Segoe UI Semilight"/>
              </a:rPr>
              <a:t>Azure Virtual Desktop </a:t>
            </a:r>
            <a:r>
              <a:rPr lang="en-IE" sz="2200" dirty="0">
                <a:latin typeface="+mn-lt"/>
                <a:cs typeface="Segoe UI Semilight"/>
              </a:rPr>
              <a:t>is a desktop and app virtualization that runs in the </a:t>
            </a:r>
            <a:r>
              <a:rPr lang="en-IE" sz="2200">
                <a:latin typeface="+mn-lt"/>
                <a:cs typeface="Segoe UI Semilight"/>
              </a:rPr>
              <a:t>cloud.</a:t>
            </a:r>
            <a:endParaRPr lang="en-IE" sz="2200" dirty="0">
              <a:latin typeface="+mn-lt"/>
              <a:cs typeface="Segoe UI Semilight"/>
            </a:endParaRPr>
          </a:p>
        </p:txBody>
      </p:sp>
      <p:sp>
        <p:nvSpPr>
          <p:cNvPr id="10" name="Text Placeholder 9">
            <a:extLst>
              <a:ext uri="{FF2B5EF4-FFF2-40B4-BE49-F238E27FC236}">
                <a16:creationId xmlns:a16="http://schemas.microsoft.com/office/drawing/2014/main" id="{84A1A896-1C35-EAEF-F643-6F8EACEA1A22}"/>
              </a:ext>
            </a:extLst>
          </p:cNvPr>
          <p:cNvSpPr>
            <a:spLocks noGrp="1"/>
          </p:cNvSpPr>
          <p:nvPr>
            <p:ph type="body" sz="quarter" idx="15"/>
          </p:nvPr>
        </p:nvSpPr>
        <p:spPr>
          <a:xfrm>
            <a:off x="584200" y="3118763"/>
            <a:ext cx="3172811" cy="2369880"/>
          </a:xfrm>
        </p:spPr>
        <p:txBody>
          <a:bodyPr/>
          <a:lstStyle/>
          <a:p>
            <a:pPr marL="342900" indent="-225425">
              <a:spcBef>
                <a:spcPts val="0"/>
              </a:spcBef>
              <a:spcAft>
                <a:spcPts val="600"/>
              </a:spcAft>
            </a:pPr>
            <a:r>
              <a:rPr lang="en-IE" sz="1800" dirty="0">
                <a:cs typeface="Segoe UI Semilight" panose="020B0402040204020203" pitchFamily="34" charset="0"/>
              </a:rPr>
              <a:t>Create a full desktop virtualization environment without having to run additional gateway servers. </a:t>
            </a:r>
          </a:p>
          <a:p>
            <a:pPr marL="342900" indent="-225425">
              <a:spcBef>
                <a:spcPts val="0"/>
              </a:spcBef>
              <a:spcAft>
                <a:spcPts val="600"/>
              </a:spcAft>
            </a:pPr>
            <a:r>
              <a:rPr lang="en-IE" sz="1800" dirty="0">
                <a:cs typeface="Segoe UI Semilight" panose="020B0402040204020203" pitchFamily="34" charset="0"/>
              </a:rPr>
              <a:t>Reduce risk of resource being left behind.</a:t>
            </a:r>
          </a:p>
          <a:p>
            <a:pPr marL="342900" indent="-225425">
              <a:spcBef>
                <a:spcPts val="0"/>
              </a:spcBef>
              <a:spcAft>
                <a:spcPts val="600"/>
              </a:spcAft>
            </a:pPr>
            <a:r>
              <a:rPr lang="en-IE" sz="1800" dirty="0">
                <a:cs typeface="Segoe UI Semilight" panose="020B0402040204020203" pitchFamily="34" charset="0"/>
              </a:rPr>
              <a:t>True multisession deployments.</a:t>
            </a:r>
          </a:p>
        </p:txBody>
      </p:sp>
      <p:grpSp>
        <p:nvGrpSpPr>
          <p:cNvPr id="3" name="Group 2">
            <a:extLst>
              <a:ext uri="{FF2B5EF4-FFF2-40B4-BE49-F238E27FC236}">
                <a16:creationId xmlns:a16="http://schemas.microsoft.com/office/drawing/2014/main" id="{21FC3D18-2750-B6C6-12E4-CC363A487A28}"/>
              </a:ext>
              <a:ext uri="{C183D7F6-B498-43B3-948B-1728B52AA6E4}">
                <adec:decorative xmlns:adec="http://schemas.microsoft.com/office/drawing/2017/decorative" val="1"/>
              </a:ext>
            </a:extLst>
          </p:cNvPr>
          <p:cNvGrpSpPr/>
          <p:nvPr/>
        </p:nvGrpSpPr>
        <p:grpSpPr>
          <a:xfrm>
            <a:off x="4071937" y="1581150"/>
            <a:ext cx="7535863" cy="4430713"/>
            <a:chOff x="4071937" y="1581150"/>
            <a:chExt cx="7535863" cy="4430713"/>
          </a:xfrm>
        </p:grpSpPr>
        <p:sp>
          <p:nvSpPr>
            <p:cNvPr id="16" name="Rectangle 15">
              <a:extLst>
                <a:ext uri="{FF2B5EF4-FFF2-40B4-BE49-F238E27FC236}">
                  <a16:creationId xmlns:a16="http://schemas.microsoft.com/office/drawing/2014/main" id="{FA0DF7CB-7D8B-1043-0491-F2DF9FDFB066}"/>
                </a:ext>
              </a:extLst>
            </p:cNvPr>
            <p:cNvSpPr>
              <a:spLocks/>
            </p:cNvSpPr>
            <p:nvPr/>
          </p:nvSpPr>
          <p:spPr bwMode="auto">
            <a:xfrm>
              <a:off x="4071937"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56EEF733-708D-9E8E-3860-665AE3F03FE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75376" y="2132014"/>
              <a:ext cx="3328986" cy="3328986"/>
            </a:xfrm>
            <a:prstGeom prst="rect">
              <a:avLst/>
            </a:prstGeom>
          </p:spPr>
        </p:pic>
      </p:grpSp>
      <p:sp>
        <p:nvSpPr>
          <p:cNvPr id="2" name="Footer Placeholder 1">
            <a:extLst>
              <a:ext uri="{FF2B5EF4-FFF2-40B4-BE49-F238E27FC236}">
                <a16:creationId xmlns:a16="http://schemas.microsoft.com/office/drawing/2014/main" id="{0CA069C7-C8EF-9618-7935-4F454D62628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501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6416ABA-4CD2-210B-E5EB-933CA063CF22}"/>
              </a:ext>
            </a:extLst>
          </p:cNvPr>
          <p:cNvSpPr>
            <a:spLocks noGrp="1"/>
          </p:cNvSpPr>
          <p:nvPr>
            <p:ph type="title"/>
          </p:nvPr>
        </p:nvSpPr>
        <p:spPr/>
        <p:txBody>
          <a:bodyPr/>
          <a:lstStyle/>
          <a:p>
            <a:r>
              <a:rPr lang="en-US" dirty="0">
                <a:cs typeface="Segoe UI"/>
              </a:rPr>
              <a:t>Azure container services</a:t>
            </a:r>
            <a:endParaRPr lang="en-US" dirty="0"/>
          </a:p>
        </p:txBody>
      </p:sp>
      <p:sp>
        <p:nvSpPr>
          <p:cNvPr id="19" name="Text Placeholder 18">
            <a:extLst>
              <a:ext uri="{FF2B5EF4-FFF2-40B4-BE49-F238E27FC236}">
                <a16:creationId xmlns:a16="http://schemas.microsoft.com/office/drawing/2014/main" id="{5589A832-E09A-19AD-D95A-40B26C7C6351}"/>
              </a:ext>
            </a:extLst>
          </p:cNvPr>
          <p:cNvSpPr>
            <a:spLocks noGrp="1"/>
          </p:cNvSpPr>
          <p:nvPr>
            <p:ph type="body" sz="quarter" idx="17"/>
          </p:nvPr>
        </p:nvSpPr>
        <p:spPr>
          <a:xfrm>
            <a:off x="584199" y="1386766"/>
            <a:ext cx="11011601" cy="677108"/>
          </a:xfrm>
        </p:spPr>
        <p:txBody>
          <a:bodyPr/>
          <a:lstStyle/>
          <a:p>
            <a:r>
              <a:rPr lang="en-IE" sz="2200" dirty="0">
                <a:latin typeface="+mn-lt"/>
              </a:rPr>
              <a:t>Azure </a:t>
            </a:r>
            <a:r>
              <a:rPr lang="en-IE" sz="2200" b="1" dirty="0">
                <a:latin typeface="+mn-lt"/>
              </a:rPr>
              <a:t>containers</a:t>
            </a:r>
            <a:r>
              <a:rPr lang="en-IE" sz="2200" dirty="0">
                <a:latin typeface="+mn-lt"/>
              </a:rPr>
              <a:t> provide a lightweight, virtualized environment that does not require operating system management, and can respond to changes on demand. </a:t>
            </a:r>
          </a:p>
        </p:txBody>
      </p:sp>
      <p:grpSp>
        <p:nvGrpSpPr>
          <p:cNvPr id="3" name="Group 2">
            <a:extLst>
              <a:ext uri="{FF2B5EF4-FFF2-40B4-BE49-F238E27FC236}">
                <a16:creationId xmlns:a16="http://schemas.microsoft.com/office/drawing/2014/main" id="{D991CEDE-C2AF-AF11-8571-93A82540E25A}"/>
              </a:ext>
              <a:ext uri="{C183D7F6-B498-43B3-948B-1728B52AA6E4}">
                <adec:decorative xmlns:adec="http://schemas.microsoft.com/office/drawing/2017/decorative" val="1"/>
              </a:ext>
            </a:extLst>
          </p:cNvPr>
          <p:cNvGrpSpPr/>
          <p:nvPr/>
        </p:nvGrpSpPr>
        <p:grpSpPr>
          <a:xfrm>
            <a:off x="584199" y="2403828"/>
            <a:ext cx="11011599" cy="889906"/>
            <a:chOff x="584199" y="2403828"/>
            <a:chExt cx="11011599" cy="889906"/>
          </a:xfrm>
        </p:grpSpPr>
        <p:pic>
          <p:nvPicPr>
            <p:cNvPr id="20" name="Picture 6">
              <a:extLst>
                <a:ext uri="{FF2B5EF4-FFF2-40B4-BE49-F238E27FC236}">
                  <a16:creationId xmlns:a16="http://schemas.microsoft.com/office/drawing/2014/main" id="{B5514AA2-51AA-F5AC-543A-E693C03BEE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4199" y="2403828"/>
              <a:ext cx="889906" cy="889906"/>
            </a:xfrm>
            <a:prstGeom prst="rect">
              <a:avLst/>
            </a:prstGeom>
          </p:spPr>
        </p:pic>
        <p:sp>
          <p:nvSpPr>
            <p:cNvPr id="23" name="Text Placeholder 5">
              <a:extLst>
                <a:ext uri="{FF2B5EF4-FFF2-40B4-BE49-F238E27FC236}">
                  <a16:creationId xmlns:a16="http://schemas.microsoft.com/office/drawing/2014/main" id="{339210CC-7A4D-5689-9785-E02CDAD80AF7}"/>
                </a:ext>
              </a:extLst>
            </p:cNvPr>
            <p:cNvSpPr txBox="1">
              <a:spLocks/>
            </p:cNvSpPr>
            <p:nvPr/>
          </p:nvSpPr>
          <p:spPr>
            <a:xfrm>
              <a:off x="1830968" y="2541005"/>
              <a:ext cx="976483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000" b="1" dirty="0">
                  <a:solidFill>
                    <a:schemeClr val="tx1"/>
                  </a:solidFill>
                  <a:latin typeface="+mn-lt"/>
                  <a:cs typeface="Segoe UI Semilight"/>
                </a:rPr>
                <a:t>Azure Container Instances</a:t>
              </a:r>
              <a:r>
                <a:rPr lang="en-IE" sz="2000" dirty="0">
                  <a:solidFill>
                    <a:schemeClr val="tx1"/>
                  </a:solidFill>
                  <a:latin typeface="+mn-lt"/>
                  <a:cs typeface="Segoe UI Semilight"/>
                </a:rPr>
                <a:t>: A PaaS offering that runs a container or pod of containers in Azure.</a:t>
              </a:r>
            </a:p>
          </p:txBody>
        </p:sp>
      </p:grpSp>
      <p:grpSp>
        <p:nvGrpSpPr>
          <p:cNvPr id="4" name="Group 3" descr="Azure Container Instances Apps.  A shipping container with an arrow showing it moved into the cloud.">
            <a:extLst>
              <a:ext uri="{FF2B5EF4-FFF2-40B4-BE49-F238E27FC236}">
                <a16:creationId xmlns:a16="http://schemas.microsoft.com/office/drawing/2014/main" id="{C8128403-A304-D0A5-7C87-C337BAB72F53}"/>
              </a:ext>
            </a:extLst>
          </p:cNvPr>
          <p:cNvGrpSpPr/>
          <p:nvPr/>
        </p:nvGrpSpPr>
        <p:grpSpPr>
          <a:xfrm>
            <a:off x="584199" y="3633688"/>
            <a:ext cx="11011599" cy="889906"/>
            <a:chOff x="584199" y="3633688"/>
            <a:chExt cx="11011599" cy="889906"/>
          </a:xfrm>
        </p:grpSpPr>
        <p:pic>
          <p:nvPicPr>
            <p:cNvPr id="21" name="Picture 6">
              <a:extLst>
                <a:ext uri="{FF2B5EF4-FFF2-40B4-BE49-F238E27FC236}">
                  <a16:creationId xmlns:a16="http://schemas.microsoft.com/office/drawing/2014/main" id="{B3A716CD-00F2-2117-940F-BAAC35B20B8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4199" y="3633688"/>
              <a:ext cx="889906" cy="889906"/>
            </a:xfrm>
            <a:prstGeom prst="rect">
              <a:avLst/>
            </a:prstGeom>
          </p:spPr>
        </p:pic>
        <p:sp>
          <p:nvSpPr>
            <p:cNvPr id="24" name="Text Placeholder 5">
              <a:extLst>
                <a:ext uri="{FF2B5EF4-FFF2-40B4-BE49-F238E27FC236}">
                  <a16:creationId xmlns:a16="http://schemas.microsoft.com/office/drawing/2014/main" id="{CA0FAADE-1EF6-680D-13EB-65B2DF41CE87}"/>
                </a:ext>
              </a:extLst>
            </p:cNvPr>
            <p:cNvSpPr txBox="1">
              <a:spLocks/>
            </p:cNvSpPr>
            <p:nvPr/>
          </p:nvSpPr>
          <p:spPr>
            <a:xfrm>
              <a:off x="1830968" y="3770864"/>
              <a:ext cx="976483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000" b="1" dirty="0">
                  <a:solidFill>
                    <a:schemeClr val="tx1"/>
                  </a:solidFill>
                  <a:latin typeface="+mn-lt"/>
                  <a:cs typeface="Segoe UI Semilight"/>
                </a:rPr>
                <a:t>Azure Container Apps</a:t>
              </a:r>
              <a:r>
                <a:rPr lang="en-IE" sz="2000" dirty="0">
                  <a:solidFill>
                    <a:schemeClr val="tx1"/>
                  </a:solidFill>
                  <a:latin typeface="+mn-lt"/>
                  <a:cs typeface="Segoe UI Semilight"/>
                </a:rPr>
                <a:t>: A PaaS offering, like container instances, that can load balance and scale.</a:t>
              </a:r>
            </a:p>
          </p:txBody>
        </p:sp>
      </p:grpSp>
      <p:grpSp>
        <p:nvGrpSpPr>
          <p:cNvPr id="5" name="Group 4" descr="Azure Kubernetes Service icon.  It is a set of shipping containers being centrally managed.">
            <a:extLst>
              <a:ext uri="{FF2B5EF4-FFF2-40B4-BE49-F238E27FC236}">
                <a16:creationId xmlns:a16="http://schemas.microsoft.com/office/drawing/2014/main" id="{3E1E6DD0-28ED-6D0F-7EAB-8EE1C50174C3}"/>
              </a:ext>
            </a:extLst>
          </p:cNvPr>
          <p:cNvGrpSpPr/>
          <p:nvPr/>
        </p:nvGrpSpPr>
        <p:grpSpPr>
          <a:xfrm>
            <a:off x="584199" y="4863547"/>
            <a:ext cx="11011599" cy="889906"/>
            <a:chOff x="584199" y="4863547"/>
            <a:chExt cx="11011599" cy="889906"/>
          </a:xfrm>
        </p:grpSpPr>
        <p:pic>
          <p:nvPicPr>
            <p:cNvPr id="22" name="Picture 4">
              <a:extLst>
                <a:ext uri="{FF2B5EF4-FFF2-40B4-BE49-F238E27FC236}">
                  <a16:creationId xmlns:a16="http://schemas.microsoft.com/office/drawing/2014/main" id="{7814CA6A-CAE0-1AE0-B4AF-1031A5B075E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4199" y="4863547"/>
              <a:ext cx="889906" cy="889906"/>
            </a:xfrm>
            <a:prstGeom prst="rect">
              <a:avLst/>
            </a:prstGeom>
          </p:spPr>
        </p:pic>
        <p:sp>
          <p:nvSpPr>
            <p:cNvPr id="25" name="Text Placeholder 5">
              <a:extLst>
                <a:ext uri="{FF2B5EF4-FFF2-40B4-BE49-F238E27FC236}">
                  <a16:creationId xmlns:a16="http://schemas.microsoft.com/office/drawing/2014/main" id="{2369DDDA-EBC1-D22B-4D87-ED86D769E50A}"/>
                </a:ext>
              </a:extLst>
            </p:cNvPr>
            <p:cNvSpPr txBox="1">
              <a:spLocks/>
            </p:cNvSpPr>
            <p:nvPr/>
          </p:nvSpPr>
          <p:spPr>
            <a:xfrm>
              <a:off x="1830968" y="5000723"/>
              <a:ext cx="976483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solidFill>
                    <a:schemeClr val="tx1"/>
                  </a:solidFill>
                  <a:latin typeface="+mn-lt"/>
                </a:rPr>
                <a:t>Azure Kubernetes Service</a:t>
              </a:r>
              <a:r>
                <a:rPr lang="en-US" sz="2000" dirty="0">
                  <a:solidFill>
                    <a:schemeClr val="tx1"/>
                  </a:solidFill>
                  <a:latin typeface="+mn-lt"/>
                </a:rPr>
                <a:t>: An orchestration service for containers with distributed architectures and large volumes of containers. </a:t>
              </a:r>
            </a:p>
          </p:txBody>
        </p:sp>
      </p:grpSp>
      <p:sp>
        <p:nvSpPr>
          <p:cNvPr id="2" name="Footer Placeholder 1">
            <a:extLst>
              <a:ext uri="{FF2B5EF4-FFF2-40B4-BE49-F238E27FC236}">
                <a16:creationId xmlns:a16="http://schemas.microsoft.com/office/drawing/2014/main" id="{CB2A7083-A1E2-520E-3239-6257C6366272}"/>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7719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7F3BC3A-54A7-0FA5-8DB3-A2A9A8349897}"/>
              </a:ext>
            </a:extLst>
          </p:cNvPr>
          <p:cNvSpPr>
            <a:spLocks noGrp="1"/>
          </p:cNvSpPr>
          <p:nvPr>
            <p:ph type="title"/>
          </p:nvPr>
        </p:nvSpPr>
        <p:spPr/>
        <p:txBody>
          <a:bodyPr/>
          <a:lstStyle/>
          <a:p>
            <a:r>
              <a:rPr lang="en-US" dirty="0">
                <a:cs typeface="Segoe UI"/>
              </a:rPr>
              <a:t>Azure Functions</a:t>
            </a:r>
            <a:endParaRPr lang="en-US" dirty="0"/>
          </a:p>
        </p:txBody>
      </p:sp>
      <p:grpSp>
        <p:nvGrpSpPr>
          <p:cNvPr id="4" name="Group 3" descr="Azure Container Instances icon.  A shipping container with an arrow showing it moved into the cloud.">
            <a:extLst>
              <a:ext uri="{FF2B5EF4-FFF2-40B4-BE49-F238E27FC236}">
                <a16:creationId xmlns:a16="http://schemas.microsoft.com/office/drawing/2014/main" id="{C2477F5E-9B19-50B5-4632-5CAF2BCEE888}"/>
              </a:ext>
            </a:extLst>
          </p:cNvPr>
          <p:cNvGrpSpPr/>
          <p:nvPr/>
        </p:nvGrpSpPr>
        <p:grpSpPr>
          <a:xfrm>
            <a:off x="588261" y="1667565"/>
            <a:ext cx="11007537" cy="923330"/>
            <a:chOff x="588261" y="1667565"/>
            <a:chExt cx="11007537" cy="923330"/>
          </a:xfrm>
        </p:grpSpPr>
        <p:sp>
          <p:nvSpPr>
            <p:cNvPr id="12" name="Text Placeholder 5">
              <a:extLst>
                <a:ext uri="{FF2B5EF4-FFF2-40B4-BE49-F238E27FC236}">
                  <a16:creationId xmlns:a16="http://schemas.microsoft.com/office/drawing/2014/main" id="{CDCFA12F-8DA5-42DE-6E19-4D25436005D2}"/>
                </a:ext>
              </a:extLst>
            </p:cNvPr>
            <p:cNvSpPr txBox="1">
              <a:spLocks/>
            </p:cNvSpPr>
            <p:nvPr/>
          </p:nvSpPr>
          <p:spPr>
            <a:xfrm>
              <a:off x="1830968" y="1667565"/>
              <a:ext cx="9764830"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000" b="1" dirty="0">
                  <a:latin typeface="+mn-lt"/>
                  <a:cs typeface="Segoe UI Semilight"/>
                </a:rPr>
                <a:t>Azure Functions</a:t>
              </a:r>
              <a:r>
                <a:rPr lang="en-IE" sz="2000" dirty="0">
                  <a:latin typeface="+mn-lt"/>
                  <a:cs typeface="Segoe UI Semilight"/>
                </a:rPr>
                <a:t>: A PaaS offering that supports serverless compute operations. </a:t>
              </a:r>
              <a:br>
                <a:rPr lang="en-IE" sz="2000" dirty="0">
                  <a:latin typeface="+mn-lt"/>
                  <a:cs typeface="Segoe UI Semilight"/>
                </a:rPr>
              </a:br>
              <a:r>
                <a:rPr lang="en-IE" sz="2000" dirty="0">
                  <a:latin typeface="+mn-lt"/>
                  <a:cs typeface="Segoe UI Semilight"/>
                </a:rPr>
                <a:t>E</a:t>
              </a:r>
              <a:r>
                <a:rPr lang="en-US" sz="2000" dirty="0">
                  <a:latin typeface="+mn-lt"/>
                  <a:cs typeface="Segoe UI Semilight"/>
                </a:rPr>
                <a:t>vent-based code runs when called without requiring server infrastructure during inactive periods.</a:t>
              </a:r>
              <a:endParaRPr lang="en-IE" sz="2000" dirty="0">
                <a:latin typeface="+mn-lt"/>
                <a:cs typeface="Segoe UI Semilight"/>
              </a:endParaRPr>
            </a:p>
          </p:txBody>
        </p:sp>
        <p:pic>
          <p:nvPicPr>
            <p:cNvPr id="13" name="Picture 6">
              <a:extLst>
                <a:ext uri="{FF2B5EF4-FFF2-40B4-BE49-F238E27FC236}">
                  <a16:creationId xmlns:a16="http://schemas.microsoft.com/office/drawing/2014/main" id="{9AA1E96B-F660-5D35-9D17-4D32428A348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8261" y="1686710"/>
              <a:ext cx="885040" cy="885040"/>
            </a:xfrm>
            <a:prstGeom prst="rect">
              <a:avLst/>
            </a:prstGeom>
          </p:spPr>
        </p:pic>
      </p:grpSp>
      <p:sp>
        <p:nvSpPr>
          <p:cNvPr id="2" name="Footer Placeholder 1">
            <a:extLst>
              <a:ext uri="{FF2B5EF4-FFF2-40B4-BE49-F238E27FC236}">
                <a16:creationId xmlns:a16="http://schemas.microsoft.com/office/drawing/2014/main" id="{27F4C239-917B-29D3-3387-20E9FD1C005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910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CB1F39EF-6C3E-7F21-CFC4-02BC33D24310}"/>
              </a:ext>
            </a:extLst>
          </p:cNvPr>
          <p:cNvSpPr>
            <a:spLocks noGrp="1"/>
          </p:cNvSpPr>
          <p:nvPr>
            <p:ph type="title"/>
          </p:nvPr>
        </p:nvSpPr>
        <p:spPr/>
        <p:txBody>
          <a:bodyPr/>
          <a:lstStyle/>
          <a:p>
            <a:r>
              <a:rPr lang="en-US" dirty="0"/>
              <a:t>Comparing Azure compute options</a:t>
            </a:r>
          </a:p>
        </p:txBody>
      </p:sp>
      <p:sp>
        <p:nvSpPr>
          <p:cNvPr id="43" name="Text Placeholder 42">
            <a:extLst>
              <a:ext uri="{FF2B5EF4-FFF2-40B4-BE49-F238E27FC236}">
                <a16:creationId xmlns:a16="http://schemas.microsoft.com/office/drawing/2014/main" id="{9D026B86-25A4-EBB1-FF39-95B9EE672719}"/>
              </a:ext>
            </a:extLst>
          </p:cNvPr>
          <p:cNvSpPr>
            <a:spLocks noGrp="1"/>
          </p:cNvSpPr>
          <p:nvPr>
            <p:ph type="body" sz="quarter" idx="16"/>
          </p:nvPr>
        </p:nvSpPr>
        <p:spPr>
          <a:xfrm>
            <a:off x="584200" y="1594155"/>
            <a:ext cx="3479071" cy="338554"/>
          </a:xfrm>
        </p:spPr>
        <p:txBody>
          <a:bodyPr/>
          <a:lstStyle/>
          <a:p>
            <a:r>
              <a:rPr lang="en-US" sz="2200" dirty="0"/>
              <a:t>Virtual machines</a:t>
            </a:r>
          </a:p>
        </p:txBody>
      </p:sp>
      <p:sp>
        <p:nvSpPr>
          <p:cNvPr id="42" name="Text Placeholder 41">
            <a:extLst>
              <a:ext uri="{FF2B5EF4-FFF2-40B4-BE49-F238E27FC236}">
                <a16:creationId xmlns:a16="http://schemas.microsoft.com/office/drawing/2014/main" id="{25E52EF4-8DFF-0F07-F059-8E128B62B79E}"/>
              </a:ext>
            </a:extLst>
          </p:cNvPr>
          <p:cNvSpPr>
            <a:spLocks noGrp="1"/>
          </p:cNvSpPr>
          <p:nvPr>
            <p:ph type="body" sz="quarter" idx="15"/>
          </p:nvPr>
        </p:nvSpPr>
        <p:spPr>
          <a:xfrm>
            <a:off x="586390" y="2120900"/>
            <a:ext cx="3477611" cy="2523768"/>
          </a:xfrm>
        </p:spPr>
        <p:txBody>
          <a:bodyPr>
            <a:spAutoFit/>
          </a:bodyPr>
          <a:lstStyle/>
          <a:p>
            <a:pPr marL="342900" indent="-228600">
              <a:spcBef>
                <a:spcPts val="0"/>
              </a:spcBef>
              <a:spcAft>
                <a:spcPts val="1200"/>
              </a:spcAft>
            </a:pPr>
            <a:r>
              <a:rPr lang="en-US" sz="1800" dirty="0"/>
              <a:t>Cloud-based server that supports either Windows or Linux environments.</a:t>
            </a:r>
          </a:p>
          <a:p>
            <a:pPr marL="342900" indent="-228600">
              <a:spcBef>
                <a:spcPts val="0"/>
              </a:spcBef>
              <a:spcAft>
                <a:spcPts val="1200"/>
              </a:spcAft>
            </a:pPr>
            <a:r>
              <a:rPr lang="en-US" sz="1800" dirty="0"/>
              <a:t>Useful for lift-and-shift migrations to the cloud.</a:t>
            </a:r>
          </a:p>
          <a:p>
            <a:pPr marL="342900" indent="-228600">
              <a:spcBef>
                <a:spcPts val="0"/>
              </a:spcBef>
              <a:spcAft>
                <a:spcPts val="1200"/>
              </a:spcAft>
            </a:pPr>
            <a:r>
              <a:rPr lang="en-US" sz="1800" dirty="0"/>
              <a:t>Complete operating system package, including the host operating system.</a:t>
            </a:r>
          </a:p>
        </p:txBody>
      </p:sp>
      <p:sp>
        <p:nvSpPr>
          <p:cNvPr id="44" name="Text Placeholder 43">
            <a:extLst>
              <a:ext uri="{FF2B5EF4-FFF2-40B4-BE49-F238E27FC236}">
                <a16:creationId xmlns:a16="http://schemas.microsoft.com/office/drawing/2014/main" id="{F5E7619A-2111-0353-1D79-0249CEEBA5E2}"/>
              </a:ext>
            </a:extLst>
          </p:cNvPr>
          <p:cNvSpPr>
            <a:spLocks noGrp="1"/>
          </p:cNvSpPr>
          <p:nvPr>
            <p:ph type="body" sz="quarter" idx="22"/>
          </p:nvPr>
        </p:nvSpPr>
        <p:spPr>
          <a:xfrm>
            <a:off x="4357547" y="1594155"/>
            <a:ext cx="3479071" cy="338554"/>
          </a:xfrm>
        </p:spPr>
        <p:txBody>
          <a:bodyPr/>
          <a:lstStyle/>
          <a:p>
            <a:r>
              <a:rPr lang="en-US" sz="2200" dirty="0"/>
              <a:t>Virtual Desktop</a:t>
            </a:r>
          </a:p>
        </p:txBody>
      </p:sp>
      <p:sp>
        <p:nvSpPr>
          <p:cNvPr id="45" name="Text Placeholder 44">
            <a:extLst>
              <a:ext uri="{FF2B5EF4-FFF2-40B4-BE49-F238E27FC236}">
                <a16:creationId xmlns:a16="http://schemas.microsoft.com/office/drawing/2014/main" id="{6D254027-D5B4-5AD4-0D7F-18A5955D5B8B}"/>
              </a:ext>
            </a:extLst>
          </p:cNvPr>
          <p:cNvSpPr>
            <a:spLocks noGrp="1"/>
          </p:cNvSpPr>
          <p:nvPr>
            <p:ph type="body" sz="quarter" idx="23"/>
          </p:nvPr>
        </p:nvSpPr>
        <p:spPr>
          <a:xfrm>
            <a:off x="4359737" y="2120900"/>
            <a:ext cx="3477611" cy="3077766"/>
          </a:xfrm>
        </p:spPr>
        <p:txBody>
          <a:bodyPr>
            <a:spAutoFit/>
          </a:bodyPr>
          <a:lstStyle/>
          <a:p>
            <a:pPr marL="342900" indent="-228600">
              <a:spcBef>
                <a:spcPts val="0"/>
              </a:spcBef>
              <a:spcAft>
                <a:spcPts val="1200"/>
              </a:spcAft>
            </a:pPr>
            <a:r>
              <a:rPr lang="en-US" sz="1800" dirty="0"/>
              <a:t>Provides a cloud-based personal computer Windows desktop experience.</a:t>
            </a:r>
          </a:p>
          <a:p>
            <a:pPr marL="342900" indent="-228600">
              <a:spcBef>
                <a:spcPts val="0"/>
              </a:spcBef>
              <a:spcAft>
                <a:spcPts val="1200"/>
              </a:spcAft>
            </a:pPr>
            <a:r>
              <a:rPr lang="en-US" sz="1800" dirty="0"/>
              <a:t>Dedicated applications to connect and use, or accessible from any modern browser.</a:t>
            </a:r>
          </a:p>
          <a:p>
            <a:pPr marL="342900" indent="-228600">
              <a:spcBef>
                <a:spcPts val="0"/>
              </a:spcBef>
              <a:spcAft>
                <a:spcPts val="1200"/>
              </a:spcAft>
            </a:pPr>
            <a:r>
              <a:rPr lang="en-US" sz="1800" dirty="0"/>
              <a:t>Multiclient login allows multiple users to log into the same machine at the </a:t>
            </a:r>
            <a:br>
              <a:rPr lang="en-US" sz="1800" dirty="0"/>
            </a:br>
            <a:r>
              <a:rPr lang="en-US" sz="1800" dirty="0"/>
              <a:t>same time.</a:t>
            </a:r>
          </a:p>
        </p:txBody>
      </p:sp>
      <p:sp>
        <p:nvSpPr>
          <p:cNvPr id="46" name="Text Placeholder 45">
            <a:extLst>
              <a:ext uri="{FF2B5EF4-FFF2-40B4-BE49-F238E27FC236}">
                <a16:creationId xmlns:a16="http://schemas.microsoft.com/office/drawing/2014/main" id="{0DE738B5-1476-8A16-66E6-54B7321B0CC8}"/>
              </a:ext>
            </a:extLst>
          </p:cNvPr>
          <p:cNvSpPr>
            <a:spLocks noGrp="1"/>
          </p:cNvSpPr>
          <p:nvPr>
            <p:ph type="body" sz="quarter" idx="24"/>
          </p:nvPr>
        </p:nvSpPr>
        <p:spPr>
          <a:xfrm>
            <a:off x="8130894" y="1594155"/>
            <a:ext cx="3479071" cy="338554"/>
          </a:xfrm>
        </p:spPr>
        <p:txBody>
          <a:bodyPr/>
          <a:lstStyle/>
          <a:p>
            <a:r>
              <a:rPr lang="en-US" sz="2200" dirty="0"/>
              <a:t>Containers</a:t>
            </a:r>
          </a:p>
        </p:txBody>
      </p:sp>
      <p:sp>
        <p:nvSpPr>
          <p:cNvPr id="47" name="Text Placeholder 46">
            <a:extLst>
              <a:ext uri="{FF2B5EF4-FFF2-40B4-BE49-F238E27FC236}">
                <a16:creationId xmlns:a16="http://schemas.microsoft.com/office/drawing/2014/main" id="{8FD4A9DE-5522-F33C-2FEB-6B74CE945DBB}"/>
              </a:ext>
            </a:extLst>
          </p:cNvPr>
          <p:cNvSpPr>
            <a:spLocks noGrp="1"/>
          </p:cNvSpPr>
          <p:nvPr>
            <p:ph type="body" sz="quarter" idx="25"/>
          </p:nvPr>
        </p:nvSpPr>
        <p:spPr>
          <a:xfrm>
            <a:off x="8133084" y="2120900"/>
            <a:ext cx="3594459" cy="3077766"/>
          </a:xfrm>
        </p:spPr>
        <p:txBody>
          <a:bodyPr wrap="square">
            <a:spAutoFit/>
          </a:bodyPr>
          <a:lstStyle/>
          <a:p>
            <a:pPr marL="342900" indent="-228600">
              <a:spcBef>
                <a:spcPts val="0"/>
              </a:spcBef>
              <a:spcAft>
                <a:spcPts val="1200"/>
              </a:spcAft>
            </a:pPr>
            <a:r>
              <a:rPr lang="en-US" sz="1800" dirty="0"/>
              <a:t>Lightweight, miniature environment well suited for running microservices.</a:t>
            </a:r>
          </a:p>
          <a:p>
            <a:pPr marL="342900" indent="-228600">
              <a:spcBef>
                <a:spcPts val="0"/>
              </a:spcBef>
              <a:spcAft>
                <a:spcPts val="1200"/>
              </a:spcAft>
            </a:pPr>
            <a:r>
              <a:rPr lang="en-US" sz="1800" dirty="0"/>
              <a:t>Designed for scalability and resiliency through orchestration.</a:t>
            </a:r>
          </a:p>
          <a:p>
            <a:pPr marL="342900" indent="-228600">
              <a:spcBef>
                <a:spcPts val="0"/>
              </a:spcBef>
              <a:spcAft>
                <a:spcPts val="1200"/>
              </a:spcAft>
            </a:pPr>
            <a:r>
              <a:rPr lang="en-US" sz="1800" dirty="0"/>
              <a:t>Applications and services are packaged in a container that sits on top of the host operating system. Multiple containers can sit on one host OS.</a:t>
            </a:r>
          </a:p>
        </p:txBody>
      </p:sp>
      <p:sp>
        <p:nvSpPr>
          <p:cNvPr id="2" name="Footer Placeholder 1">
            <a:extLst>
              <a:ext uri="{FF2B5EF4-FFF2-40B4-BE49-F238E27FC236}">
                <a16:creationId xmlns:a16="http://schemas.microsoft.com/office/drawing/2014/main" id="{57671DFE-9C03-46BD-C882-CF9E6B86396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431697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7684D9-D7B5-8C29-132F-ABA72750AB62}"/>
              </a:ext>
            </a:extLst>
          </p:cNvPr>
          <p:cNvSpPr>
            <a:spLocks noGrp="1"/>
          </p:cNvSpPr>
          <p:nvPr>
            <p:ph type="title"/>
          </p:nvPr>
        </p:nvSpPr>
        <p:spPr/>
        <p:txBody>
          <a:bodyPr/>
          <a:lstStyle/>
          <a:p>
            <a:r>
              <a:rPr lang="en-US" dirty="0">
                <a:cs typeface="Segoe UI"/>
              </a:rPr>
              <a:t>Azure App Services</a:t>
            </a:r>
            <a:endParaRPr lang="en-US" dirty="0"/>
          </a:p>
        </p:txBody>
      </p:sp>
      <p:sp>
        <p:nvSpPr>
          <p:cNvPr id="11" name="Text Placeholder 10">
            <a:extLst>
              <a:ext uri="{FF2B5EF4-FFF2-40B4-BE49-F238E27FC236}">
                <a16:creationId xmlns:a16="http://schemas.microsoft.com/office/drawing/2014/main" id="{D85C6C66-4D2A-76EC-7543-594D16B39A02}"/>
              </a:ext>
            </a:extLst>
          </p:cNvPr>
          <p:cNvSpPr>
            <a:spLocks noGrp="1"/>
          </p:cNvSpPr>
          <p:nvPr>
            <p:ph type="body" sz="quarter" idx="16"/>
          </p:nvPr>
        </p:nvSpPr>
        <p:spPr>
          <a:xfrm>
            <a:off x="584200" y="1594155"/>
            <a:ext cx="3174143" cy="1231106"/>
          </a:xfrm>
        </p:spPr>
        <p:txBody>
          <a:bodyPr/>
          <a:lstStyle/>
          <a:p>
            <a:r>
              <a:rPr lang="en-IE" sz="2000" dirty="0">
                <a:latin typeface="+mn-lt"/>
                <a:cs typeface="Segoe UI Semilight"/>
              </a:rPr>
              <a:t>Azure</a:t>
            </a:r>
            <a:r>
              <a:rPr lang="en-IE" sz="2000" b="1" dirty="0">
                <a:latin typeface="+mn-lt"/>
                <a:cs typeface="Segoe UI Semilight"/>
              </a:rPr>
              <a:t> App Services </a:t>
            </a:r>
            <a:r>
              <a:rPr lang="en-IE" sz="2000" dirty="0">
                <a:latin typeface="+mn-lt"/>
                <a:cs typeface="Segoe UI Semilight"/>
              </a:rPr>
              <a:t>is a fully managed platform to build, deploy, and scale web apps and APIs quickly. </a:t>
            </a:r>
          </a:p>
        </p:txBody>
      </p:sp>
      <p:sp>
        <p:nvSpPr>
          <p:cNvPr id="10" name="Text Placeholder 9">
            <a:extLst>
              <a:ext uri="{FF2B5EF4-FFF2-40B4-BE49-F238E27FC236}">
                <a16:creationId xmlns:a16="http://schemas.microsoft.com/office/drawing/2014/main" id="{73ED80A5-33A8-9B2E-F11C-A702827C9274}"/>
              </a:ext>
            </a:extLst>
          </p:cNvPr>
          <p:cNvSpPr>
            <a:spLocks noGrp="1"/>
          </p:cNvSpPr>
          <p:nvPr>
            <p:ph type="body" sz="quarter" idx="15"/>
          </p:nvPr>
        </p:nvSpPr>
        <p:spPr>
          <a:xfrm>
            <a:off x="586389" y="3083032"/>
            <a:ext cx="3288925" cy="1815882"/>
          </a:xfrm>
        </p:spPr>
        <p:txBody>
          <a:bodyPr/>
          <a:lstStyle/>
          <a:p>
            <a:pPr marL="342900" indent="-225425">
              <a:spcBef>
                <a:spcPts val="0"/>
              </a:spcBef>
              <a:spcAft>
                <a:spcPts val="1200"/>
              </a:spcAft>
            </a:pPr>
            <a:r>
              <a:rPr lang="en-IE" sz="1800" dirty="0">
                <a:cs typeface="Segoe UI Semilight" panose="020B0402040204020203" pitchFamily="34" charset="0"/>
              </a:rPr>
              <a:t>Works with .NET, .NET Core, Node.js, Java, Python, or </a:t>
            </a:r>
            <a:r>
              <a:rPr lang="en-IE" sz="1800" dirty="0" err="1">
                <a:cs typeface="Segoe UI Semilight" panose="020B0402040204020203" pitchFamily="34" charset="0"/>
              </a:rPr>
              <a:t>php</a:t>
            </a:r>
            <a:r>
              <a:rPr lang="en-IE" sz="1800" dirty="0">
                <a:cs typeface="Segoe UI Semilight" panose="020B0402040204020203" pitchFamily="34" charset="0"/>
              </a:rPr>
              <a:t>.</a:t>
            </a:r>
          </a:p>
          <a:p>
            <a:pPr marL="342900" indent="-225425">
              <a:spcBef>
                <a:spcPts val="0"/>
              </a:spcBef>
              <a:spcAft>
                <a:spcPts val="1200"/>
              </a:spcAft>
            </a:pPr>
            <a:r>
              <a:rPr lang="en-IE" sz="1800" dirty="0">
                <a:cs typeface="Segoe UI Semilight" panose="020B0402040204020203" pitchFamily="34" charset="0"/>
              </a:rPr>
              <a:t>PaaS offering with enterprise-grade performance, security, and compliance requirements. </a:t>
            </a:r>
          </a:p>
        </p:txBody>
      </p:sp>
      <p:pic>
        <p:nvPicPr>
          <p:cNvPr id="15" name="Graphic 6" descr="The Azure App Service icon - cloud shape surrounded by several example apps.">
            <a:extLst>
              <a:ext uri="{FF2B5EF4-FFF2-40B4-BE49-F238E27FC236}">
                <a16:creationId xmlns:a16="http://schemas.microsoft.com/office/drawing/2014/main" id="{EE83C4F3-967F-ACD0-621C-C464CE1DA7E4}"/>
              </a:ext>
            </a:extLst>
          </p:cNvPr>
          <p:cNvPicPr>
            <a:picLocks noGrp="1" noChangeAspect="1"/>
          </p:cNvPicPr>
          <p:nvPr>
            <p:ph type="pic" sz="quarter" idx="20"/>
          </p:nvPr>
        </p:nvPicPr>
        <p:blipFill rotWithShape="1">
          <a:blip r:embed="rId3"/>
          <a:srcRect l="-85707" t="-33544" r="-85707" b="-33544"/>
          <a:stretch/>
        </p:blipFill>
        <p:spPr>
          <a:xfrm>
            <a:off x="4064000" y="1581150"/>
            <a:ext cx="7535863" cy="4430713"/>
          </a:xfrm>
          <a:prstGeom prst="rect">
            <a:avLst/>
          </a:prstGeom>
          <a:solidFill>
            <a:schemeClr val="bg1"/>
          </a:solidFill>
          <a:ln w="19050">
            <a:solidFill>
              <a:schemeClr val="accent4"/>
            </a:solidFill>
          </a:ln>
        </p:spPr>
      </p:pic>
      <p:sp>
        <p:nvSpPr>
          <p:cNvPr id="2" name="Footer Placeholder 1">
            <a:extLst>
              <a:ext uri="{FF2B5EF4-FFF2-40B4-BE49-F238E27FC236}">
                <a16:creationId xmlns:a16="http://schemas.microsoft.com/office/drawing/2014/main" id="{E1296092-B2C3-144B-8C6D-23FF69B36D7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311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013C4-CB7C-B16E-6E68-7DE3BD9C05FE}"/>
              </a:ext>
            </a:extLst>
          </p:cNvPr>
          <p:cNvSpPr>
            <a:spLocks noGrp="1"/>
          </p:cNvSpPr>
          <p:nvPr>
            <p:ph type="title"/>
          </p:nvPr>
        </p:nvSpPr>
        <p:spPr>
          <a:xfrm>
            <a:off x="588262" y="585216"/>
            <a:ext cx="11013474" cy="492443"/>
          </a:xfrm>
        </p:spPr>
        <p:txBody>
          <a:bodyPr/>
          <a:lstStyle/>
          <a:p>
            <a:r>
              <a:rPr lang="en-US" dirty="0"/>
              <a:t>Azure networking services</a:t>
            </a:r>
          </a:p>
        </p:txBody>
      </p:sp>
      <p:sp>
        <p:nvSpPr>
          <p:cNvPr id="24" name="Text Placeholder 23">
            <a:extLst>
              <a:ext uri="{FF2B5EF4-FFF2-40B4-BE49-F238E27FC236}">
                <a16:creationId xmlns:a16="http://schemas.microsoft.com/office/drawing/2014/main" id="{B04657A9-8A60-9A3A-1F3D-E6ECEB6EF693}"/>
              </a:ext>
            </a:extLst>
          </p:cNvPr>
          <p:cNvSpPr>
            <a:spLocks noGrp="1"/>
          </p:cNvSpPr>
          <p:nvPr>
            <p:ph type="body" sz="quarter" idx="15"/>
          </p:nvPr>
        </p:nvSpPr>
        <p:spPr>
          <a:xfrm>
            <a:off x="1741714" y="1591056"/>
            <a:ext cx="9858148" cy="2400657"/>
          </a:xfrm>
        </p:spPr>
        <p:txBody>
          <a:bodyPr/>
          <a:lstStyle/>
          <a:p>
            <a:pPr marL="0" indent="0">
              <a:spcBef>
                <a:spcPts val="0"/>
              </a:spcBef>
              <a:spcAft>
                <a:spcPts val="1200"/>
              </a:spcAft>
              <a:buNone/>
            </a:pPr>
            <a:r>
              <a:rPr lang="en-US" sz="2200" b="1" dirty="0"/>
              <a:t>Azure Virtual Network (</a:t>
            </a:r>
            <a:r>
              <a:rPr lang="en-US" sz="2200" b="1" dirty="0" err="1"/>
              <a:t>VNet</a:t>
            </a:r>
            <a:r>
              <a:rPr lang="en-US" sz="2200" b="1" dirty="0"/>
              <a:t>) </a:t>
            </a:r>
            <a:r>
              <a:rPr lang="en-US" sz="2200" dirty="0"/>
              <a:t>enables Azure resources to communicate with each other, the internet, and on-premises networks.</a:t>
            </a:r>
          </a:p>
          <a:p>
            <a:pPr marL="342900" indent="-225425">
              <a:spcBef>
                <a:spcPts val="0"/>
              </a:spcBef>
              <a:spcAft>
                <a:spcPts val="1200"/>
              </a:spcAft>
            </a:pPr>
            <a:r>
              <a:rPr lang="en-US" sz="1800" dirty="0">
                <a:cs typeface="Segoe UI Semilight" panose="020B0402040204020203" pitchFamily="34" charset="0"/>
              </a:rPr>
              <a:t>Public endpoints, accessible from anywhere on the internet.</a:t>
            </a:r>
          </a:p>
          <a:p>
            <a:pPr marL="342900" indent="-225425">
              <a:spcBef>
                <a:spcPts val="0"/>
              </a:spcBef>
              <a:spcAft>
                <a:spcPts val="1200"/>
              </a:spcAft>
            </a:pPr>
            <a:r>
              <a:rPr lang="en-US" sz="1800" dirty="0">
                <a:cs typeface="Segoe UI Semilight" panose="020B0402040204020203" pitchFamily="34" charset="0"/>
              </a:rPr>
              <a:t>Private endpoints, accessible only from within your network.</a:t>
            </a:r>
          </a:p>
          <a:p>
            <a:pPr marL="342900" indent="-225425">
              <a:spcBef>
                <a:spcPts val="0"/>
              </a:spcBef>
              <a:spcAft>
                <a:spcPts val="1200"/>
              </a:spcAft>
            </a:pPr>
            <a:r>
              <a:rPr lang="en-US" sz="1800" dirty="0">
                <a:cs typeface="Segoe UI Semilight" panose="020B0402040204020203" pitchFamily="34" charset="0"/>
              </a:rPr>
              <a:t>Virtual subnets segment your network to suit your needs.</a:t>
            </a:r>
          </a:p>
          <a:p>
            <a:pPr marL="342900" indent="-225425">
              <a:spcBef>
                <a:spcPts val="0"/>
              </a:spcBef>
              <a:spcAft>
                <a:spcPts val="1200"/>
              </a:spcAft>
            </a:pPr>
            <a:r>
              <a:rPr lang="en-US" sz="1800" dirty="0">
                <a:cs typeface="Segoe UI Semilight" panose="020B0402040204020203" pitchFamily="34" charset="0"/>
              </a:rPr>
              <a:t>Network peering connects your private networks directly together.</a:t>
            </a:r>
          </a:p>
        </p:txBody>
      </p:sp>
      <p:sp>
        <p:nvSpPr>
          <p:cNvPr id="2" name="Footer Placeholder 1">
            <a:extLst>
              <a:ext uri="{FF2B5EF4-FFF2-40B4-BE49-F238E27FC236}">
                <a16:creationId xmlns:a16="http://schemas.microsoft.com/office/drawing/2014/main" id="{FA8EA257-D846-A8B8-0495-98211494FA30}"/>
              </a:ext>
            </a:extLst>
          </p:cNvPr>
          <p:cNvSpPr>
            <a:spLocks noGrp="1"/>
          </p:cNvSpPr>
          <p:nvPr>
            <p:ph type="ftr" sz="quarter" idx="3"/>
          </p:nvPr>
        </p:nvSpPr>
        <p:spPr/>
        <p:txBody>
          <a:bodyPr/>
          <a:lstStyle/>
          <a:p>
            <a:r>
              <a:rPr lang="en-US"/>
              <a:t>© Copyright Microsoft Corporation. All rights reserved.</a:t>
            </a:r>
          </a:p>
        </p:txBody>
      </p:sp>
      <p:pic>
        <p:nvPicPr>
          <p:cNvPr id="14" name="Graphic 13">
            <a:extLst>
              <a:ext uri="{FF2B5EF4-FFF2-40B4-BE49-F238E27FC236}">
                <a16:creationId xmlns:a16="http://schemas.microsoft.com/office/drawing/2014/main" id="{8364E1AD-46DB-BE66-6374-9160FFE70CCA}"/>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3899" b="13899"/>
          <a:stretch/>
        </p:blipFill>
        <p:spPr>
          <a:xfrm>
            <a:off x="588262" y="1641492"/>
            <a:ext cx="874777" cy="631613"/>
          </a:xfrm>
          <a:prstGeom prst="rect">
            <a:avLst/>
          </a:prstGeom>
        </p:spPr>
      </p:pic>
    </p:spTree>
    <p:extLst>
      <p:ext uri="{BB962C8B-B14F-4D97-AF65-F5344CB8AC3E}">
        <p14:creationId xmlns:p14="http://schemas.microsoft.com/office/powerpoint/2010/main" val="28001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12E32-C6C7-4922-2D64-9901279F1432}"/>
              </a:ext>
            </a:extLst>
          </p:cNvPr>
          <p:cNvSpPr>
            <a:spLocks noGrp="1"/>
          </p:cNvSpPr>
          <p:nvPr>
            <p:ph type="title"/>
          </p:nvPr>
        </p:nvSpPr>
        <p:spPr/>
        <p:txBody>
          <a:bodyPr/>
          <a:lstStyle/>
          <a:p>
            <a:r>
              <a:rPr lang="en-US" dirty="0">
                <a:cs typeface="Segoe UI"/>
              </a:rPr>
              <a:t>Azure networking services: VPN Gateway</a:t>
            </a:r>
            <a:endParaRPr lang="en-US" dirty="0"/>
          </a:p>
        </p:txBody>
      </p:sp>
      <p:pic>
        <p:nvPicPr>
          <p:cNvPr id="10" name="Picture Placeholder 9" descr="Illustration showing VPN Gateway connected an on-premises site and the cloud.">
            <a:extLst>
              <a:ext uri="{FF2B5EF4-FFF2-40B4-BE49-F238E27FC236}">
                <a16:creationId xmlns:a16="http://schemas.microsoft.com/office/drawing/2014/main" id="{BC5913BD-5FDC-157C-EFA1-251D44F28B97}"/>
              </a:ext>
            </a:extLst>
          </p:cNvPr>
          <p:cNvPicPr>
            <a:picLocks noGrp="1" noChangeAspect="1"/>
          </p:cNvPicPr>
          <p:nvPr>
            <p:ph type="pic" sz="quarter" idx="21"/>
          </p:nvPr>
        </p:nvPicPr>
        <p:blipFill rotWithShape="1">
          <a:blip r:embed="rId3"/>
          <a:srcRect l="-8321" t="-3134" r="-8321" b="-3134"/>
          <a:stretch/>
        </p:blipFill>
        <p:spPr>
          <a:xfrm>
            <a:off x="0" y="1152525"/>
            <a:ext cx="12192000" cy="3444875"/>
          </a:xfrm>
          <a:prstGeom prst="rect">
            <a:avLst/>
          </a:prstGeom>
          <a:solidFill>
            <a:schemeClr val="bg1"/>
          </a:solidFill>
          <a:ln w="19050">
            <a:solidFill>
              <a:schemeClr val="accent4"/>
            </a:solidFill>
          </a:ln>
        </p:spPr>
      </p:pic>
      <p:pic>
        <p:nvPicPr>
          <p:cNvPr id="11" name="Graphic 10">
            <a:extLst>
              <a:ext uri="{FF2B5EF4-FFF2-40B4-BE49-F238E27FC236}">
                <a16:creationId xmlns:a16="http://schemas.microsoft.com/office/drawing/2014/main" id="{7D807160-96BD-7DA1-960C-4F4A213F3D2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4795378"/>
            <a:ext cx="910098" cy="910098"/>
          </a:xfrm>
          <a:prstGeom prst="rect">
            <a:avLst/>
          </a:prstGeom>
        </p:spPr>
      </p:pic>
      <p:sp>
        <p:nvSpPr>
          <p:cNvPr id="6" name="Text Placeholder 5">
            <a:extLst>
              <a:ext uri="{FF2B5EF4-FFF2-40B4-BE49-F238E27FC236}">
                <a16:creationId xmlns:a16="http://schemas.microsoft.com/office/drawing/2014/main" id="{C3E8A230-03A6-EE6B-AFEB-1B7B714218AC}"/>
              </a:ext>
            </a:extLst>
          </p:cNvPr>
          <p:cNvSpPr>
            <a:spLocks noGrp="1"/>
          </p:cNvSpPr>
          <p:nvPr>
            <p:ph type="body" sz="quarter" idx="15"/>
          </p:nvPr>
        </p:nvSpPr>
        <p:spPr>
          <a:xfrm>
            <a:off x="1590675" y="4973428"/>
            <a:ext cx="9850095" cy="553998"/>
          </a:xfrm>
        </p:spPr>
        <p:txBody>
          <a:bodyPr/>
          <a:lstStyle/>
          <a:p>
            <a:pPr marL="0" indent="0">
              <a:buNone/>
            </a:pPr>
            <a:r>
              <a:rPr lang="en-US" sz="1800" b="1" dirty="0">
                <a:gradFill>
                  <a:gsLst>
                    <a:gs pos="2917">
                      <a:schemeClr val="tx1"/>
                    </a:gs>
                    <a:gs pos="30000">
                      <a:schemeClr val="tx1"/>
                    </a:gs>
                  </a:gsLst>
                  <a:lin ang="5400000" scaled="0"/>
                </a:gradFill>
              </a:rPr>
              <a:t>VPN Gateway</a:t>
            </a:r>
            <a:r>
              <a:rPr lang="en-US" sz="1800" dirty="0">
                <a:gradFill>
                  <a:gsLst>
                    <a:gs pos="2917">
                      <a:schemeClr val="tx1"/>
                    </a:gs>
                    <a:gs pos="30000">
                      <a:schemeClr val="tx1"/>
                    </a:gs>
                  </a:gsLst>
                  <a:lin ang="5400000" scaled="0"/>
                </a:gradFill>
              </a:rPr>
              <a:t> is used to send encrypted traffic between an Azure virtual network and an </a:t>
            </a:r>
            <a:br>
              <a:rPr lang="en-US" sz="18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on-premises location over the public internet. </a:t>
            </a:r>
            <a:endParaRPr lang="en-US" sz="1800" b="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A784D4DE-DA03-CBE7-B3ED-DE4D4D2CA2EF}"/>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538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B360A6-69A5-AEF1-667A-BBD7070DB447}"/>
              </a:ext>
            </a:extLst>
          </p:cNvPr>
          <p:cNvSpPr>
            <a:spLocks noGrp="1"/>
          </p:cNvSpPr>
          <p:nvPr>
            <p:ph type="title"/>
          </p:nvPr>
        </p:nvSpPr>
        <p:spPr/>
        <p:txBody>
          <a:bodyPr/>
          <a:lstStyle/>
          <a:p>
            <a:r>
              <a:rPr lang="en-US" dirty="0">
                <a:cs typeface="Segoe UI"/>
              </a:rPr>
              <a:t>Azure networking services: ExpressRoute</a:t>
            </a:r>
            <a:endParaRPr lang="en-US" dirty="0"/>
          </a:p>
        </p:txBody>
      </p:sp>
      <p:pic>
        <p:nvPicPr>
          <p:cNvPr id="9" name="Picture Placeholder 8" descr="Illustration showing Express Route connecting the customer network to the Azure network through a private connection through a connectivity provider.">
            <a:extLst>
              <a:ext uri="{FF2B5EF4-FFF2-40B4-BE49-F238E27FC236}">
                <a16:creationId xmlns:a16="http://schemas.microsoft.com/office/drawing/2014/main" id="{942FC05D-5C03-6DEF-9D90-ABED198126B9}"/>
              </a:ext>
            </a:extLst>
          </p:cNvPr>
          <p:cNvPicPr>
            <a:picLocks noGrp="1" noChangeAspect="1"/>
          </p:cNvPicPr>
          <p:nvPr>
            <p:ph type="pic" sz="quarter" idx="21"/>
          </p:nvPr>
        </p:nvPicPr>
        <p:blipFill rotWithShape="1">
          <a:blip r:embed="rId3"/>
          <a:srcRect l="-46330" t="-2920" r="-46330" b="-2920"/>
          <a:stretch/>
        </p:blipFill>
        <p:spPr>
          <a:xfrm>
            <a:off x="0" y="1152525"/>
            <a:ext cx="12192000" cy="3444875"/>
          </a:xfrm>
          <a:prstGeom prst="rect">
            <a:avLst/>
          </a:prstGeom>
          <a:solidFill>
            <a:schemeClr val="bg1"/>
          </a:solidFill>
          <a:ln w="19050">
            <a:solidFill>
              <a:schemeClr val="accent4"/>
            </a:solidFill>
          </a:ln>
        </p:spPr>
      </p:pic>
      <p:pic>
        <p:nvPicPr>
          <p:cNvPr id="13" name="Graphic 12">
            <a:extLst>
              <a:ext uri="{FF2B5EF4-FFF2-40B4-BE49-F238E27FC236}">
                <a16:creationId xmlns:a16="http://schemas.microsoft.com/office/drawing/2014/main" id="{1A88F2CA-83D8-5A6F-4E5F-5FCD2020C1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389" y="4779504"/>
            <a:ext cx="941846" cy="941846"/>
          </a:xfrm>
          <a:prstGeom prst="rect">
            <a:avLst/>
          </a:prstGeom>
        </p:spPr>
      </p:pic>
      <p:sp>
        <p:nvSpPr>
          <p:cNvPr id="6" name="Text Placeholder 5">
            <a:extLst>
              <a:ext uri="{FF2B5EF4-FFF2-40B4-BE49-F238E27FC236}">
                <a16:creationId xmlns:a16="http://schemas.microsoft.com/office/drawing/2014/main" id="{C0837366-37DC-81E4-6609-F8D2A8FD9230}"/>
              </a:ext>
            </a:extLst>
          </p:cNvPr>
          <p:cNvSpPr>
            <a:spLocks noGrp="1"/>
          </p:cNvSpPr>
          <p:nvPr>
            <p:ph type="body" sz="quarter" idx="15"/>
          </p:nvPr>
        </p:nvSpPr>
        <p:spPr>
          <a:xfrm>
            <a:off x="1590675" y="4978882"/>
            <a:ext cx="9850095" cy="553998"/>
          </a:xfrm>
        </p:spPr>
        <p:txBody>
          <a:bodyPr/>
          <a:lstStyle/>
          <a:p>
            <a:pPr marL="0" indent="0">
              <a:buNone/>
            </a:pPr>
            <a:r>
              <a:rPr lang="en-US" sz="1800" b="1" dirty="0">
                <a:gradFill>
                  <a:gsLst>
                    <a:gs pos="2917">
                      <a:schemeClr val="tx1"/>
                    </a:gs>
                    <a:gs pos="30000">
                      <a:schemeClr val="tx1"/>
                    </a:gs>
                  </a:gsLst>
                  <a:lin ang="5400000" scaled="0"/>
                </a:gradFill>
              </a:rPr>
              <a:t>ExpressRoute</a:t>
            </a:r>
            <a:r>
              <a:rPr lang="en-US" sz="1800" dirty="0">
                <a:gradFill>
                  <a:gsLst>
                    <a:gs pos="2917">
                      <a:schemeClr val="tx1"/>
                    </a:gs>
                    <a:gs pos="30000">
                      <a:schemeClr val="tx1"/>
                    </a:gs>
                  </a:gsLst>
                  <a:lin ang="5400000" scaled="0"/>
                </a:gradFill>
              </a:rPr>
              <a:t> extends on-premises networks into Azure over a private connection that is facilitated by a connectivity provider. </a:t>
            </a:r>
            <a:endParaRPr lang="en-US" sz="1800" b="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A39BE5FF-43AB-C8F5-5DD4-85D3AF936E0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737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E61989-E670-3698-86B1-DC1D960435E9}"/>
              </a:ext>
            </a:extLst>
          </p:cNvPr>
          <p:cNvSpPr>
            <a:spLocks noGrp="1"/>
          </p:cNvSpPr>
          <p:nvPr>
            <p:ph type="title"/>
          </p:nvPr>
        </p:nvSpPr>
        <p:spPr/>
        <p:txBody>
          <a:bodyPr/>
          <a:lstStyle/>
          <a:p>
            <a:r>
              <a:rPr lang="en-US" dirty="0"/>
              <a:t>Azure DNS</a:t>
            </a:r>
          </a:p>
        </p:txBody>
      </p:sp>
      <p:sp>
        <p:nvSpPr>
          <p:cNvPr id="7" name="Text Placeholder 6">
            <a:extLst>
              <a:ext uri="{FF2B5EF4-FFF2-40B4-BE49-F238E27FC236}">
                <a16:creationId xmlns:a16="http://schemas.microsoft.com/office/drawing/2014/main" id="{CDC00C8A-96DF-4860-1ACF-344D246843D2}"/>
              </a:ext>
            </a:extLst>
          </p:cNvPr>
          <p:cNvSpPr>
            <a:spLocks noGrp="1"/>
          </p:cNvSpPr>
          <p:nvPr>
            <p:ph type="body" sz="quarter" idx="15"/>
          </p:nvPr>
        </p:nvSpPr>
        <p:spPr>
          <a:xfrm>
            <a:off x="586389" y="1591056"/>
            <a:ext cx="11013474" cy="3077766"/>
          </a:xfrm>
        </p:spPr>
        <p:txBody>
          <a:bodyPr/>
          <a:lstStyle/>
          <a:p>
            <a:pPr marL="292100" indent="-292100">
              <a:spcBef>
                <a:spcPts val="0"/>
              </a:spcBef>
              <a:spcAft>
                <a:spcPts val="1200"/>
              </a:spcAft>
            </a:pPr>
            <a:r>
              <a:rPr lang="en-US" sz="2000" dirty="0"/>
              <a:t>Reliability and performance by leveraging a global network of DNS name servers using Anycast networking.</a:t>
            </a:r>
          </a:p>
          <a:p>
            <a:pPr marL="292100" indent="-292100">
              <a:spcBef>
                <a:spcPts val="0"/>
              </a:spcBef>
              <a:spcAft>
                <a:spcPts val="1200"/>
              </a:spcAft>
            </a:pPr>
            <a:r>
              <a:rPr lang="en-US" sz="2000" dirty="0"/>
              <a:t>Azure DNS security is based on Azure resource manager, enabling role-based access control and monitoring and logging.</a:t>
            </a:r>
          </a:p>
          <a:p>
            <a:pPr marL="292100" indent="-292100">
              <a:spcBef>
                <a:spcPts val="0"/>
              </a:spcBef>
              <a:spcAft>
                <a:spcPts val="1200"/>
              </a:spcAft>
            </a:pPr>
            <a:r>
              <a:rPr lang="en-US" sz="2000" dirty="0"/>
              <a:t>Ease of use for managing your Azure and external resources with a single DNS service.</a:t>
            </a:r>
          </a:p>
          <a:p>
            <a:pPr marL="292100" indent="-292100">
              <a:spcBef>
                <a:spcPts val="0"/>
              </a:spcBef>
              <a:spcAft>
                <a:spcPts val="1200"/>
              </a:spcAft>
            </a:pPr>
            <a:r>
              <a:rPr lang="en-US" sz="2000" dirty="0"/>
              <a:t>Customizable virtual networks allow you to use private, fully customized domain names in your private virtual networks.</a:t>
            </a:r>
          </a:p>
          <a:p>
            <a:pPr marL="292100" indent="-292100">
              <a:spcBef>
                <a:spcPts val="0"/>
              </a:spcBef>
              <a:spcAft>
                <a:spcPts val="1200"/>
              </a:spcAft>
            </a:pPr>
            <a:r>
              <a:rPr lang="en-US" sz="2000" dirty="0"/>
              <a:t>Alias records support alias record sets to point directly to an Azure resource.</a:t>
            </a:r>
          </a:p>
        </p:txBody>
      </p:sp>
      <p:pic>
        <p:nvPicPr>
          <p:cNvPr id="12" name="Content Placeholder 11">
            <a:extLst>
              <a:ext uri="{FF2B5EF4-FFF2-40B4-BE49-F238E27FC236}">
                <a16:creationId xmlns:a16="http://schemas.microsoft.com/office/drawing/2014/main" id="{8B4D5C2F-BC74-4356-F4B3-C9EB416C128A}"/>
              </a:ext>
              <a:ext uri="{C183D7F6-B498-43B3-948B-1728B52AA6E4}">
                <adec:decorative xmlns:adec="http://schemas.microsoft.com/office/drawing/2017/decorative" val="1"/>
              </a:ext>
            </a:extLst>
          </p:cNvPr>
          <p:cNvPicPr>
            <a:picLocks noGrp="1" noChangeAspect="1"/>
          </p:cNvPicPr>
          <p:nvPr>
            <p:ph sz="quarter" idx="4294967295"/>
          </p:nvPr>
        </p:nvPicPr>
        <p:blipFill>
          <a:blip r:embed="rId3">
            <a:extLst>
              <a:ext uri="{96DAC541-7B7A-43D3-8B79-37D633B846F1}">
                <asvg:svgBlip xmlns:asvg="http://schemas.microsoft.com/office/drawing/2016/SVG/main" r:embed="rId4"/>
              </a:ext>
            </a:extLst>
          </a:blip>
          <a:stretch>
            <a:fillRect/>
          </a:stretch>
        </p:blipFill>
        <p:spPr>
          <a:xfrm>
            <a:off x="11063288" y="206375"/>
            <a:ext cx="912812" cy="914400"/>
          </a:xfrm>
        </p:spPr>
      </p:pic>
      <p:sp>
        <p:nvSpPr>
          <p:cNvPr id="2" name="Footer Placeholder 1">
            <a:extLst>
              <a:ext uri="{FF2B5EF4-FFF2-40B4-BE49-F238E27FC236}">
                <a16:creationId xmlns:a16="http://schemas.microsoft.com/office/drawing/2014/main" id="{BC6D9EE2-7595-1E00-778D-21ECC455614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015623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388B6F-68F3-778F-B1E2-EA9F4D2D46E6}"/>
              </a:ext>
            </a:extLst>
          </p:cNvPr>
          <p:cNvSpPr>
            <a:spLocks noGrp="1"/>
          </p:cNvSpPr>
          <p:nvPr>
            <p:ph type="title"/>
          </p:nvPr>
        </p:nvSpPr>
        <p:spPr>
          <a:xfrm>
            <a:off x="588262" y="585216"/>
            <a:ext cx="11044938" cy="492443"/>
          </a:xfrm>
        </p:spPr>
        <p:txBody>
          <a:bodyPr/>
          <a:lstStyle/>
          <a:p>
            <a:r>
              <a:rPr lang="en-US" dirty="0"/>
              <a:t>Azure accounts</a:t>
            </a:r>
          </a:p>
        </p:txBody>
      </p:sp>
      <p:sp>
        <p:nvSpPr>
          <p:cNvPr id="17" name="Text Placeholder 16">
            <a:extLst>
              <a:ext uri="{FF2B5EF4-FFF2-40B4-BE49-F238E27FC236}">
                <a16:creationId xmlns:a16="http://schemas.microsoft.com/office/drawing/2014/main" id="{B9BF5C47-72A5-A9DE-EE19-E2E048E57DB6}"/>
              </a:ext>
            </a:extLst>
          </p:cNvPr>
          <p:cNvSpPr>
            <a:spLocks noGrp="1"/>
          </p:cNvSpPr>
          <p:nvPr>
            <p:ph type="body" sz="quarter" idx="16"/>
          </p:nvPr>
        </p:nvSpPr>
        <p:spPr>
          <a:xfrm>
            <a:off x="584200" y="1593850"/>
            <a:ext cx="3173413" cy="2000548"/>
          </a:xfrm>
        </p:spPr>
        <p:txBody>
          <a:bodyPr/>
          <a:lstStyle/>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Azure account</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Azure free account</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Azure free student account</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Microsoft Learn sandbox</a:t>
            </a:r>
          </a:p>
        </p:txBody>
      </p:sp>
      <p:grpSp>
        <p:nvGrpSpPr>
          <p:cNvPr id="3" name="Group 2">
            <a:extLst>
              <a:ext uri="{FF2B5EF4-FFF2-40B4-BE49-F238E27FC236}">
                <a16:creationId xmlns:a16="http://schemas.microsoft.com/office/drawing/2014/main" id="{035CB3F3-091F-6E08-A933-0BFA04A89372}"/>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180BB07F-BC4D-1180-4B80-FA2E6FB757A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3">
              <a:extLst>
                <a:ext uri="{FF2B5EF4-FFF2-40B4-BE49-F238E27FC236}">
                  <a16:creationId xmlns:a16="http://schemas.microsoft.com/office/drawing/2014/main" id="{231D7823-8999-A45D-DD04-9F02454A4A74}"/>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64" b="-315"/>
            <a:stretch/>
          </p:blipFill>
          <p:spPr>
            <a:xfrm>
              <a:off x="5732496" y="1700213"/>
              <a:ext cx="4198870" cy="4192588"/>
            </a:xfrm>
            <a:prstGeom prst="rect">
              <a:avLst/>
            </a:prstGeom>
          </p:spPr>
        </p:pic>
      </p:grpSp>
      <p:sp>
        <p:nvSpPr>
          <p:cNvPr id="2" name="Footer Placeholder 1">
            <a:extLst>
              <a:ext uri="{FF2B5EF4-FFF2-40B4-BE49-F238E27FC236}">
                <a16:creationId xmlns:a16="http://schemas.microsoft.com/office/drawing/2014/main" id="{7AE97E96-83DC-4243-4964-A673AB053A08}"/>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1388500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49FFA8-083D-89BD-539C-527D6BA002C6}"/>
              </a:ext>
            </a:extLst>
          </p:cNvPr>
          <p:cNvSpPr>
            <a:spLocks noGrp="1"/>
          </p:cNvSpPr>
          <p:nvPr>
            <p:ph type="title"/>
          </p:nvPr>
        </p:nvSpPr>
        <p:spPr/>
        <p:txBody>
          <a:bodyPr/>
          <a:lstStyle/>
          <a:p>
            <a:r>
              <a:rPr lang="en-US" dirty="0">
                <a:cs typeface="Segoe UI"/>
              </a:rPr>
              <a:t>Storage</a:t>
            </a:r>
            <a:endParaRPr lang="en-US" dirty="0"/>
          </a:p>
        </p:txBody>
      </p:sp>
      <p:sp>
        <p:nvSpPr>
          <p:cNvPr id="2" name="Footer Placeholder 1">
            <a:extLst>
              <a:ext uri="{FF2B5EF4-FFF2-40B4-BE49-F238E27FC236}">
                <a16:creationId xmlns:a16="http://schemas.microsoft.com/office/drawing/2014/main" id="{41DE7E86-D53B-7F5F-17DB-59064281746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7945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DF0ECD0-9019-A268-8451-3676720490F8}"/>
              </a:ext>
            </a:extLst>
          </p:cNvPr>
          <p:cNvSpPr>
            <a:spLocks noGrp="1"/>
          </p:cNvSpPr>
          <p:nvPr>
            <p:ph type="title"/>
          </p:nvPr>
        </p:nvSpPr>
        <p:spPr/>
        <p:txBody>
          <a:bodyPr/>
          <a:lstStyle/>
          <a:p>
            <a:r>
              <a:rPr lang="en-US" dirty="0"/>
              <a:t>Storage accounts</a:t>
            </a:r>
          </a:p>
        </p:txBody>
      </p:sp>
      <p:sp>
        <p:nvSpPr>
          <p:cNvPr id="13" name="Text Placeholder 12">
            <a:extLst>
              <a:ext uri="{FF2B5EF4-FFF2-40B4-BE49-F238E27FC236}">
                <a16:creationId xmlns:a16="http://schemas.microsoft.com/office/drawing/2014/main" id="{5C50D570-B544-475D-6345-87E1F5FE1FFE}"/>
              </a:ext>
            </a:extLst>
          </p:cNvPr>
          <p:cNvSpPr>
            <a:spLocks noGrp="1"/>
          </p:cNvSpPr>
          <p:nvPr>
            <p:ph type="body" sz="quarter" idx="16"/>
          </p:nvPr>
        </p:nvSpPr>
        <p:spPr>
          <a:xfrm>
            <a:off x="584200" y="1594155"/>
            <a:ext cx="3174143" cy="3016210"/>
          </a:xfrm>
        </p:spPr>
        <p:txBody>
          <a:bodyPr/>
          <a:lstStyle/>
          <a:p>
            <a:pPr marL="292100" indent="-292100">
              <a:spcAft>
                <a:spcPts val="1200"/>
              </a:spcAft>
              <a:buFont typeface="Arial" panose="020B0604020202020204" pitchFamily="34" charset="0"/>
              <a:buChar char="•"/>
            </a:pPr>
            <a:r>
              <a:rPr lang="en-US" sz="2200" dirty="0">
                <a:latin typeface="+mn-lt"/>
              </a:rPr>
              <a:t>Must have a globally </a:t>
            </a:r>
            <a:br>
              <a:rPr lang="en-US" sz="2200" dirty="0">
                <a:latin typeface="+mn-lt"/>
              </a:rPr>
            </a:br>
            <a:r>
              <a:rPr lang="en-US" sz="2200" dirty="0">
                <a:latin typeface="+mn-lt"/>
              </a:rPr>
              <a:t>unique name.</a:t>
            </a:r>
          </a:p>
          <a:p>
            <a:pPr marL="292100" indent="-292100">
              <a:spcAft>
                <a:spcPts val="1200"/>
              </a:spcAft>
              <a:buFont typeface="Arial" panose="020B0604020202020204" pitchFamily="34" charset="0"/>
              <a:buChar char="•"/>
            </a:pPr>
            <a:r>
              <a:rPr lang="en-US" sz="2200" dirty="0">
                <a:latin typeface="+mn-lt"/>
              </a:rPr>
              <a:t>Provide over-the-internet access worldwide.</a:t>
            </a:r>
          </a:p>
          <a:p>
            <a:pPr marL="292100" indent="-292100">
              <a:spcAft>
                <a:spcPts val="1200"/>
              </a:spcAft>
              <a:buFont typeface="Arial" panose="020B0604020202020204" pitchFamily="34" charset="0"/>
              <a:buChar char="•"/>
            </a:pPr>
            <a:r>
              <a:rPr lang="en-US" sz="2200" dirty="0">
                <a:latin typeface="+mn-lt"/>
              </a:rPr>
              <a:t>Determine storage services and redundancy options.</a:t>
            </a:r>
          </a:p>
        </p:txBody>
      </p:sp>
      <p:grpSp>
        <p:nvGrpSpPr>
          <p:cNvPr id="21" name="Group 20">
            <a:extLst>
              <a:ext uri="{FF2B5EF4-FFF2-40B4-BE49-F238E27FC236}">
                <a16:creationId xmlns:a16="http://schemas.microsoft.com/office/drawing/2014/main" id="{BCA03D9E-5A90-1474-724E-CF20F5970554}"/>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8" name="Rectangle 17">
              <a:extLst>
                <a:ext uri="{FF2B5EF4-FFF2-40B4-BE49-F238E27FC236}">
                  <a16:creationId xmlns:a16="http://schemas.microsoft.com/office/drawing/2014/main" id="{07C14E68-FEC3-6330-4CC4-F270CA8B61E9}"/>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Content Placeholder 8">
              <a:extLst>
                <a:ext uri="{FF2B5EF4-FFF2-40B4-BE49-F238E27FC236}">
                  <a16:creationId xmlns:a16="http://schemas.microsoft.com/office/drawing/2014/main" id="{47EBCD2A-4EAC-FDE4-FA09-A76DD27F620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5739" y="2500314"/>
              <a:ext cx="2592386" cy="2592386"/>
            </a:xfrm>
            <a:prstGeom prst="rect">
              <a:avLst/>
            </a:prstGeom>
          </p:spPr>
        </p:pic>
      </p:grpSp>
      <p:sp>
        <p:nvSpPr>
          <p:cNvPr id="2" name="Footer Placeholder 1">
            <a:extLst>
              <a:ext uri="{FF2B5EF4-FFF2-40B4-BE49-F238E27FC236}">
                <a16:creationId xmlns:a16="http://schemas.microsoft.com/office/drawing/2014/main" id="{EA22BF11-43E5-6615-ACA2-AB08987F9C1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614405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73F6A1-AB62-7FEE-B245-0CCFC2A49FD7}"/>
              </a:ext>
            </a:extLst>
          </p:cNvPr>
          <p:cNvSpPr>
            <a:spLocks noGrp="1"/>
          </p:cNvSpPr>
          <p:nvPr>
            <p:ph type="title"/>
          </p:nvPr>
        </p:nvSpPr>
        <p:spPr>
          <a:xfrm>
            <a:off x="588261" y="585216"/>
            <a:ext cx="11011601" cy="369332"/>
          </a:xfrm>
        </p:spPr>
        <p:txBody>
          <a:bodyPr/>
          <a:lstStyle/>
          <a:p>
            <a:r>
              <a:rPr lang="en-US" dirty="0"/>
              <a:t>Storage redundancy</a:t>
            </a:r>
          </a:p>
        </p:txBody>
      </p:sp>
      <p:graphicFrame>
        <p:nvGraphicFramePr>
          <p:cNvPr id="10" name="Table 7">
            <a:extLst>
              <a:ext uri="{FF2B5EF4-FFF2-40B4-BE49-F238E27FC236}">
                <a16:creationId xmlns:a16="http://schemas.microsoft.com/office/drawing/2014/main" id="{B0D885F1-F8E6-E7E3-FA30-D05B462AEBCB}"/>
              </a:ext>
            </a:extLst>
          </p:cNvPr>
          <p:cNvGraphicFramePr>
            <a:graphicFrameLocks/>
          </p:cNvGraphicFramePr>
          <p:nvPr>
            <p:extLst>
              <p:ext uri="{D42A27DB-BD31-4B8C-83A1-F6EECF244321}">
                <p14:modId xmlns:p14="http://schemas.microsoft.com/office/powerpoint/2010/main" val="4257918223"/>
              </p:ext>
            </p:extLst>
          </p:nvPr>
        </p:nvGraphicFramePr>
        <p:xfrm>
          <a:off x="588260" y="1500868"/>
          <a:ext cx="11011600" cy="3668032"/>
        </p:xfrm>
        <a:graphic>
          <a:graphicData uri="http://schemas.openxmlformats.org/drawingml/2006/table">
            <a:tbl>
              <a:tblPr firstRow="1" bandRow="1">
                <a:tableStyleId>{5C22544A-7EE6-4342-B048-85BDC9FD1C3A}</a:tableStyleId>
              </a:tblPr>
              <a:tblGrid>
                <a:gridCol w="4114369">
                  <a:extLst>
                    <a:ext uri="{9D8B030D-6E8A-4147-A177-3AD203B41FA5}">
                      <a16:colId xmlns:a16="http://schemas.microsoft.com/office/drawing/2014/main" val="3223086981"/>
                    </a:ext>
                  </a:extLst>
                </a:gridCol>
                <a:gridCol w="5326741">
                  <a:extLst>
                    <a:ext uri="{9D8B030D-6E8A-4147-A177-3AD203B41FA5}">
                      <a16:colId xmlns:a16="http://schemas.microsoft.com/office/drawing/2014/main" val="1285086739"/>
                    </a:ext>
                  </a:extLst>
                </a:gridCol>
                <a:gridCol w="1570490">
                  <a:extLst>
                    <a:ext uri="{9D8B030D-6E8A-4147-A177-3AD203B41FA5}">
                      <a16:colId xmlns:a16="http://schemas.microsoft.com/office/drawing/2014/main" val="4239390899"/>
                    </a:ext>
                  </a:extLst>
                </a:gridCol>
              </a:tblGrid>
              <a:tr h="491592">
                <a:tc>
                  <a:txBody>
                    <a:bodyPr/>
                    <a:lstStyle/>
                    <a:p>
                      <a:r>
                        <a:rPr lang="en-US" sz="2000" b="0" dirty="0">
                          <a:solidFill>
                            <a:schemeClr val="tx1"/>
                          </a:solidFill>
                          <a:latin typeface="+mj-lt"/>
                        </a:rPr>
                        <a:t>Redundancy configuration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US" sz="2000" b="0" dirty="0">
                          <a:solidFill>
                            <a:schemeClr val="tx1"/>
                          </a:solidFill>
                          <a:latin typeface="+mj-lt"/>
                        </a:rPr>
                        <a:t>Deployment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tc>
                  <a:txBody>
                    <a:bodyPr/>
                    <a:lstStyle/>
                    <a:p>
                      <a:r>
                        <a:rPr lang="en-US" sz="2000" b="0" dirty="0">
                          <a:solidFill>
                            <a:schemeClr val="tx1"/>
                          </a:solidFill>
                          <a:latin typeface="+mj-lt"/>
                        </a:rPr>
                        <a:t>Durability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8DC8E8"/>
                    </a:solidFill>
                  </a:tcPr>
                </a:tc>
                <a:extLst>
                  <a:ext uri="{0D108BD9-81ED-4DB2-BD59-A6C34878D82A}">
                    <a16:rowId xmlns:a16="http://schemas.microsoft.com/office/drawing/2014/main" val="3025089368"/>
                  </a:ext>
                </a:extLst>
              </a:tr>
              <a:tr h="794110">
                <a:tc>
                  <a:txBody>
                    <a:bodyPr/>
                    <a:lstStyle/>
                    <a:p>
                      <a:r>
                        <a:rPr lang="en-US" dirty="0"/>
                        <a:t>Locally redundant storage (LRS)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Single datacenter in the primary region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11 nines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643356"/>
                  </a:ext>
                </a:extLst>
              </a:tr>
              <a:tr h="794110">
                <a:tc>
                  <a:txBody>
                    <a:bodyPr/>
                    <a:lstStyle/>
                    <a:p>
                      <a:r>
                        <a:rPr lang="en-US" dirty="0"/>
                        <a:t>Zone-redundant storage (ZRS)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Three availability zones in the primary region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12 nines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1411740"/>
                  </a:ext>
                </a:extLst>
              </a:tr>
              <a:tr h="794110">
                <a:tc>
                  <a:txBody>
                    <a:bodyPr/>
                    <a:lstStyle/>
                    <a:p>
                      <a:r>
                        <a:rPr lang="en-US" dirty="0"/>
                        <a:t>Geo-redundant storage (GRS)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Single datacenter in the primary and </a:t>
                      </a:r>
                      <a:br>
                        <a:rPr lang="en-US" dirty="0"/>
                      </a:br>
                      <a:r>
                        <a:rPr lang="en-US" dirty="0"/>
                        <a:t>secondary region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16 nines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52494918"/>
                  </a:ext>
                </a:extLst>
              </a:tr>
              <a:tr h="794110">
                <a:tc>
                  <a:txBody>
                    <a:bodyPr/>
                    <a:lstStyle/>
                    <a:p>
                      <a:r>
                        <a:rPr lang="en-US" dirty="0"/>
                        <a:t>Geo-zone-redundant-storage (GZRS)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Three availability zones in the primary region and a single datacenter in the secondary region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16 nines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3021093"/>
                  </a:ext>
                </a:extLst>
              </a:tr>
            </a:tbl>
          </a:graphicData>
        </a:graphic>
      </p:graphicFrame>
      <p:sp>
        <p:nvSpPr>
          <p:cNvPr id="2" name="Footer Placeholder 1">
            <a:extLst>
              <a:ext uri="{FF2B5EF4-FFF2-40B4-BE49-F238E27FC236}">
                <a16:creationId xmlns:a16="http://schemas.microsoft.com/office/drawing/2014/main" id="{81B4BE9A-74D8-D428-ADDF-560AA7D8C6E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223115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259F33-BF79-09C6-3EDF-AE23F885C7BA}"/>
              </a:ext>
            </a:extLst>
          </p:cNvPr>
          <p:cNvSpPr>
            <a:spLocks noGrp="1"/>
          </p:cNvSpPr>
          <p:nvPr>
            <p:ph type="title"/>
          </p:nvPr>
        </p:nvSpPr>
        <p:spPr/>
        <p:txBody>
          <a:bodyPr/>
          <a:lstStyle/>
          <a:p>
            <a:r>
              <a:rPr lang="en-US" dirty="0">
                <a:cs typeface="Segoe UI"/>
              </a:rPr>
              <a:t>Azure storage services</a:t>
            </a:r>
            <a:endParaRPr lang="en-US" dirty="0"/>
          </a:p>
        </p:txBody>
      </p:sp>
      <p:grpSp>
        <p:nvGrpSpPr>
          <p:cNvPr id="58" name="Group 57" descr="Azure Blob">
            <a:extLst>
              <a:ext uri="{FF2B5EF4-FFF2-40B4-BE49-F238E27FC236}">
                <a16:creationId xmlns:a16="http://schemas.microsoft.com/office/drawing/2014/main" id="{332315F9-0D56-0201-086A-4816418E61C3}"/>
              </a:ext>
            </a:extLst>
          </p:cNvPr>
          <p:cNvGrpSpPr/>
          <p:nvPr/>
        </p:nvGrpSpPr>
        <p:grpSpPr>
          <a:xfrm>
            <a:off x="589726" y="1383950"/>
            <a:ext cx="11006072" cy="630588"/>
            <a:chOff x="589726" y="1383950"/>
            <a:chExt cx="11006072" cy="630588"/>
          </a:xfrm>
        </p:grpSpPr>
        <p:pic>
          <p:nvPicPr>
            <p:cNvPr id="37" name="Graphic 36">
              <a:extLst>
                <a:ext uri="{FF2B5EF4-FFF2-40B4-BE49-F238E27FC236}">
                  <a16:creationId xmlns:a16="http://schemas.microsoft.com/office/drawing/2014/main" id="{33E4882B-53A1-3A6E-BB09-3DD0448D39A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9726" y="1383950"/>
              <a:ext cx="630588" cy="630588"/>
            </a:xfrm>
            <a:prstGeom prst="rect">
              <a:avLst/>
            </a:prstGeom>
          </p:spPr>
        </p:pic>
        <p:sp>
          <p:nvSpPr>
            <p:cNvPr id="23" name="Text Placeholder 5">
              <a:extLst>
                <a:ext uri="{FF2B5EF4-FFF2-40B4-BE49-F238E27FC236}">
                  <a16:creationId xmlns:a16="http://schemas.microsoft.com/office/drawing/2014/main" id="{833CA653-67AF-64BB-BB09-BFE5C4D15FE3}"/>
                </a:ext>
              </a:extLst>
            </p:cNvPr>
            <p:cNvSpPr txBox="1">
              <a:spLocks/>
            </p:cNvSpPr>
            <p:nvPr/>
          </p:nvSpPr>
          <p:spPr>
            <a:xfrm>
              <a:off x="1438275" y="1391469"/>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Blob: </a:t>
              </a:r>
              <a:r>
                <a:rPr lang="en-US" sz="2000" i="0" dirty="0">
                  <a:solidFill>
                    <a:schemeClr val="tx1"/>
                  </a:solidFill>
                  <a:effectLst/>
                  <a:latin typeface="+mn-lt"/>
                </a:rPr>
                <a:t>O</a:t>
              </a:r>
              <a:r>
                <a:rPr lang="en-US" sz="2000" b="0" i="0" dirty="0">
                  <a:solidFill>
                    <a:schemeClr val="tx1"/>
                  </a:solidFill>
                  <a:effectLst/>
                  <a:latin typeface="+mn-lt"/>
                </a:rPr>
                <a:t>ptimized for storing massive amounts of unstructured data, such as text or binary data.</a:t>
              </a:r>
              <a:endParaRPr lang="en-US" sz="2000" b="1" dirty="0">
                <a:solidFill>
                  <a:schemeClr val="tx1"/>
                </a:solidFill>
                <a:latin typeface="+mn-lt"/>
              </a:endParaRPr>
            </a:p>
          </p:txBody>
        </p:sp>
      </p:grpSp>
      <p:grpSp>
        <p:nvGrpSpPr>
          <p:cNvPr id="57" name="Group 56" descr="Azure Disk">
            <a:extLst>
              <a:ext uri="{FF2B5EF4-FFF2-40B4-BE49-F238E27FC236}">
                <a16:creationId xmlns:a16="http://schemas.microsoft.com/office/drawing/2014/main" id="{5F4EA6D1-8D64-6C0D-809E-9691729C4724}"/>
              </a:ext>
            </a:extLst>
          </p:cNvPr>
          <p:cNvGrpSpPr/>
          <p:nvPr/>
        </p:nvGrpSpPr>
        <p:grpSpPr>
          <a:xfrm>
            <a:off x="614363" y="2350569"/>
            <a:ext cx="10981435" cy="615553"/>
            <a:chOff x="614363" y="2350569"/>
            <a:chExt cx="10981435" cy="615553"/>
          </a:xfrm>
        </p:grpSpPr>
        <p:pic>
          <p:nvPicPr>
            <p:cNvPr id="39" name="Graphic 38">
              <a:extLst>
                <a:ext uri="{FF2B5EF4-FFF2-40B4-BE49-F238E27FC236}">
                  <a16:creationId xmlns:a16="http://schemas.microsoft.com/office/drawing/2014/main" id="{31943A73-5C72-6B61-78F7-50A83110490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4363" y="2367688"/>
              <a:ext cx="581314" cy="581314"/>
            </a:xfrm>
            <a:prstGeom prst="rect">
              <a:avLst/>
            </a:prstGeom>
          </p:spPr>
        </p:pic>
        <p:sp>
          <p:nvSpPr>
            <p:cNvPr id="25" name="Text Placeholder 5">
              <a:extLst>
                <a:ext uri="{FF2B5EF4-FFF2-40B4-BE49-F238E27FC236}">
                  <a16:creationId xmlns:a16="http://schemas.microsoft.com/office/drawing/2014/main" id="{B37B587C-8D8B-57BF-761A-CF8FBFBD83A0}"/>
                </a:ext>
              </a:extLst>
            </p:cNvPr>
            <p:cNvSpPr txBox="1">
              <a:spLocks/>
            </p:cNvSpPr>
            <p:nvPr/>
          </p:nvSpPr>
          <p:spPr>
            <a:xfrm>
              <a:off x="1438275" y="2350569"/>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Disk: </a:t>
              </a:r>
              <a:r>
                <a:rPr lang="en-US" sz="2000" dirty="0">
                  <a:solidFill>
                    <a:schemeClr val="tx1"/>
                  </a:solidFill>
                  <a:latin typeface="+mn-lt"/>
                </a:rPr>
                <a:t>P</a:t>
              </a:r>
              <a:r>
                <a:rPr lang="en-US" sz="2000" b="0" i="0" dirty="0">
                  <a:solidFill>
                    <a:schemeClr val="tx1"/>
                  </a:solidFill>
                  <a:effectLst/>
                  <a:latin typeface="+mn-lt"/>
                </a:rPr>
                <a:t>rovides disks for virtual machines, applications, and other services to access and use.</a:t>
              </a:r>
              <a:endParaRPr lang="en-US" sz="2000" b="1" dirty="0">
                <a:solidFill>
                  <a:schemeClr val="tx1"/>
                </a:solidFill>
                <a:latin typeface="+mn-lt"/>
              </a:endParaRPr>
            </a:p>
          </p:txBody>
        </p:sp>
      </p:grpSp>
      <p:grpSp>
        <p:nvGrpSpPr>
          <p:cNvPr id="56" name="Group 55" descr="Azure Queue">
            <a:extLst>
              <a:ext uri="{FF2B5EF4-FFF2-40B4-BE49-F238E27FC236}">
                <a16:creationId xmlns:a16="http://schemas.microsoft.com/office/drawing/2014/main" id="{D3216321-0144-5F4B-02F7-33D8AED0C18D}"/>
              </a:ext>
            </a:extLst>
          </p:cNvPr>
          <p:cNvGrpSpPr/>
          <p:nvPr/>
        </p:nvGrpSpPr>
        <p:grpSpPr>
          <a:xfrm>
            <a:off x="583696" y="3302152"/>
            <a:ext cx="11012102" cy="642648"/>
            <a:chOff x="583696" y="3302152"/>
            <a:chExt cx="11012102" cy="642648"/>
          </a:xfrm>
        </p:grpSpPr>
        <p:pic>
          <p:nvPicPr>
            <p:cNvPr id="41" name="Graphic 40">
              <a:extLst>
                <a:ext uri="{FF2B5EF4-FFF2-40B4-BE49-F238E27FC236}">
                  <a16:creationId xmlns:a16="http://schemas.microsoft.com/office/drawing/2014/main" id="{E0A5D3BE-BC53-7C02-7793-757A9C51CC1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3696" y="3302152"/>
              <a:ext cx="642648" cy="642648"/>
            </a:xfrm>
            <a:prstGeom prst="rect">
              <a:avLst/>
            </a:prstGeom>
          </p:spPr>
        </p:pic>
        <p:sp>
          <p:nvSpPr>
            <p:cNvPr id="27" name="Text Placeholder 5">
              <a:extLst>
                <a:ext uri="{FF2B5EF4-FFF2-40B4-BE49-F238E27FC236}">
                  <a16:creationId xmlns:a16="http://schemas.microsoft.com/office/drawing/2014/main" id="{8F110A62-92D5-D171-99BB-799C99E45EC3}"/>
                </a:ext>
              </a:extLst>
            </p:cNvPr>
            <p:cNvSpPr txBox="1">
              <a:spLocks/>
            </p:cNvSpPr>
            <p:nvPr/>
          </p:nvSpPr>
          <p:spPr>
            <a:xfrm>
              <a:off x="1438275" y="3315700"/>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Queue: </a:t>
              </a:r>
              <a:r>
                <a:rPr lang="en-US" sz="2000" dirty="0">
                  <a:solidFill>
                    <a:schemeClr val="tx1"/>
                  </a:solidFill>
                  <a:latin typeface="+mn-lt"/>
                </a:rPr>
                <a:t>M</a:t>
              </a:r>
              <a:r>
                <a:rPr lang="en-US" sz="2000" b="0" i="0" dirty="0">
                  <a:solidFill>
                    <a:schemeClr val="tx1"/>
                  </a:solidFill>
                  <a:effectLst/>
                  <a:latin typeface="+mn-lt"/>
                </a:rPr>
                <a:t>essage storage service that provides storage and retrieval for large amounts of messages, each up to 64 KB.</a:t>
              </a:r>
              <a:endParaRPr lang="en-US" sz="2000" b="1" dirty="0">
                <a:solidFill>
                  <a:schemeClr val="tx1"/>
                </a:solidFill>
                <a:latin typeface="+mn-lt"/>
              </a:endParaRPr>
            </a:p>
          </p:txBody>
        </p:sp>
      </p:grpSp>
      <p:grpSp>
        <p:nvGrpSpPr>
          <p:cNvPr id="55" name="Group 54" descr="Azure Files">
            <a:extLst>
              <a:ext uri="{FF2B5EF4-FFF2-40B4-BE49-F238E27FC236}">
                <a16:creationId xmlns:a16="http://schemas.microsoft.com/office/drawing/2014/main" id="{00B76E4F-6943-4B6C-557B-0B26933864A4}"/>
              </a:ext>
            </a:extLst>
          </p:cNvPr>
          <p:cNvGrpSpPr/>
          <p:nvPr/>
        </p:nvGrpSpPr>
        <p:grpSpPr>
          <a:xfrm>
            <a:off x="568386" y="4297950"/>
            <a:ext cx="11027412" cy="673268"/>
            <a:chOff x="568386" y="4297950"/>
            <a:chExt cx="11027412" cy="673268"/>
          </a:xfrm>
        </p:grpSpPr>
        <p:pic>
          <p:nvPicPr>
            <p:cNvPr id="42" name="Graphic 41">
              <a:extLst>
                <a:ext uri="{FF2B5EF4-FFF2-40B4-BE49-F238E27FC236}">
                  <a16:creationId xmlns:a16="http://schemas.microsoft.com/office/drawing/2014/main" id="{509B2575-744A-6899-DDB2-1D700637934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8386" y="4297950"/>
              <a:ext cx="673268" cy="673268"/>
            </a:xfrm>
            <a:prstGeom prst="rect">
              <a:avLst/>
            </a:prstGeom>
          </p:spPr>
        </p:pic>
        <p:sp>
          <p:nvSpPr>
            <p:cNvPr id="29" name="Text Placeholder 5">
              <a:extLst>
                <a:ext uri="{FF2B5EF4-FFF2-40B4-BE49-F238E27FC236}">
                  <a16:creationId xmlns:a16="http://schemas.microsoft.com/office/drawing/2014/main" id="{352DF854-ED55-8760-D5F8-E8B0AA322529}"/>
                </a:ext>
              </a:extLst>
            </p:cNvPr>
            <p:cNvSpPr txBox="1">
              <a:spLocks/>
            </p:cNvSpPr>
            <p:nvPr/>
          </p:nvSpPr>
          <p:spPr>
            <a:xfrm>
              <a:off x="1438275" y="4326807"/>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Files: </a:t>
              </a:r>
              <a:r>
                <a:rPr lang="en-US" sz="2000" dirty="0">
                  <a:solidFill>
                    <a:schemeClr val="tx1"/>
                  </a:solidFill>
                  <a:latin typeface="+mn-lt"/>
                </a:rPr>
                <a:t>S</a:t>
              </a:r>
              <a:r>
                <a:rPr lang="en-US" sz="2000" b="0" i="0" dirty="0">
                  <a:solidFill>
                    <a:schemeClr val="tx1"/>
                  </a:solidFill>
                  <a:effectLst/>
                  <a:latin typeface="+mn-lt"/>
                </a:rPr>
                <a:t>ets up a highly available network file share that can be accessed by using the Server Message Block protocol.</a:t>
              </a:r>
              <a:endParaRPr lang="en-US" sz="2000" b="1" dirty="0">
                <a:solidFill>
                  <a:schemeClr val="tx1"/>
                </a:solidFill>
                <a:latin typeface="+mn-lt"/>
              </a:endParaRPr>
            </a:p>
          </p:txBody>
        </p:sp>
      </p:grpSp>
      <p:grpSp>
        <p:nvGrpSpPr>
          <p:cNvPr id="54" name="Group 53" descr="Azure Tables">
            <a:extLst>
              <a:ext uri="{FF2B5EF4-FFF2-40B4-BE49-F238E27FC236}">
                <a16:creationId xmlns:a16="http://schemas.microsoft.com/office/drawing/2014/main" id="{D2DAA4CD-DC6C-CA8B-97CD-DE051FF4C269}"/>
              </a:ext>
            </a:extLst>
          </p:cNvPr>
          <p:cNvGrpSpPr/>
          <p:nvPr/>
        </p:nvGrpSpPr>
        <p:grpSpPr>
          <a:xfrm>
            <a:off x="602548" y="5319065"/>
            <a:ext cx="10993250" cy="615553"/>
            <a:chOff x="602548" y="5319065"/>
            <a:chExt cx="10993250" cy="615553"/>
          </a:xfrm>
        </p:grpSpPr>
        <p:pic>
          <p:nvPicPr>
            <p:cNvPr id="43" name="Graphic 42">
              <a:extLst>
                <a:ext uri="{FF2B5EF4-FFF2-40B4-BE49-F238E27FC236}">
                  <a16:creationId xmlns:a16="http://schemas.microsoft.com/office/drawing/2014/main" id="{F9AF0196-C9EF-2B90-A980-16B1C7A31C1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02548" y="5324369"/>
              <a:ext cx="604944" cy="604944"/>
            </a:xfrm>
            <a:prstGeom prst="rect">
              <a:avLst/>
            </a:prstGeom>
          </p:spPr>
        </p:pic>
        <p:sp>
          <p:nvSpPr>
            <p:cNvPr id="31" name="Text Placeholder 5">
              <a:extLst>
                <a:ext uri="{FF2B5EF4-FFF2-40B4-BE49-F238E27FC236}">
                  <a16:creationId xmlns:a16="http://schemas.microsoft.com/office/drawing/2014/main" id="{4FC3F14D-6BF5-0849-1C8A-839395F41BB9}"/>
                </a:ext>
              </a:extLst>
            </p:cNvPr>
            <p:cNvSpPr txBox="1">
              <a:spLocks/>
            </p:cNvSpPr>
            <p:nvPr/>
          </p:nvSpPr>
          <p:spPr>
            <a:xfrm>
              <a:off x="1438275" y="5319065"/>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Tables: </a:t>
              </a:r>
              <a:r>
                <a:rPr lang="en-US" sz="2000" i="0" dirty="0">
                  <a:solidFill>
                    <a:schemeClr val="tx1"/>
                  </a:solidFill>
                  <a:effectLst/>
                  <a:latin typeface="+mn-lt"/>
                </a:rPr>
                <a:t>P</a:t>
              </a:r>
              <a:r>
                <a:rPr lang="en-US" sz="2000" dirty="0">
                  <a:solidFill>
                    <a:schemeClr val="tx1"/>
                  </a:solidFill>
                  <a:latin typeface="+mn-lt"/>
                </a:rPr>
                <a:t>rovides a key/attribute option for structured nonrelational data storage with a schema-less design.</a:t>
              </a:r>
              <a:endParaRPr lang="en-US" sz="2000" b="1" dirty="0">
                <a:solidFill>
                  <a:schemeClr val="tx1"/>
                </a:solidFill>
                <a:latin typeface="+mn-lt"/>
              </a:endParaRPr>
            </a:p>
          </p:txBody>
        </p:sp>
      </p:grpSp>
      <p:sp>
        <p:nvSpPr>
          <p:cNvPr id="2" name="Footer Placeholder 1">
            <a:extLst>
              <a:ext uri="{FF2B5EF4-FFF2-40B4-BE49-F238E27FC236}">
                <a16:creationId xmlns:a16="http://schemas.microsoft.com/office/drawing/2014/main" id="{8048E2A3-98F0-D323-29C5-953FC6383B2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495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EF5EB-B2DB-B25D-0D7F-212314D6F36A}"/>
              </a:ext>
            </a:extLst>
          </p:cNvPr>
          <p:cNvSpPr>
            <a:spLocks noGrp="1"/>
          </p:cNvSpPr>
          <p:nvPr>
            <p:ph type="title"/>
          </p:nvPr>
        </p:nvSpPr>
        <p:spPr/>
        <p:txBody>
          <a:bodyPr/>
          <a:lstStyle/>
          <a:p>
            <a:r>
              <a:rPr lang="en-US" dirty="0"/>
              <a:t>Storage service public endpoints</a:t>
            </a:r>
          </a:p>
        </p:txBody>
      </p:sp>
      <p:graphicFrame>
        <p:nvGraphicFramePr>
          <p:cNvPr id="7" name="Table 14">
            <a:extLst>
              <a:ext uri="{FF2B5EF4-FFF2-40B4-BE49-F238E27FC236}">
                <a16:creationId xmlns:a16="http://schemas.microsoft.com/office/drawing/2014/main" id="{3184CEDF-C463-9692-584B-2145F8780C7F}"/>
              </a:ext>
            </a:extLst>
          </p:cNvPr>
          <p:cNvGraphicFramePr>
            <a:graphicFrameLocks noGrp="1"/>
          </p:cNvGraphicFramePr>
          <p:nvPr>
            <p:extLst>
              <p:ext uri="{D42A27DB-BD31-4B8C-83A1-F6EECF244321}">
                <p14:modId xmlns:p14="http://schemas.microsoft.com/office/powerpoint/2010/main" val="697925085"/>
              </p:ext>
            </p:extLst>
          </p:nvPr>
        </p:nvGraphicFramePr>
        <p:xfrm>
          <a:off x="588261" y="1512053"/>
          <a:ext cx="11016401" cy="3231727"/>
        </p:xfrm>
        <a:graphic>
          <a:graphicData uri="http://schemas.openxmlformats.org/drawingml/2006/table">
            <a:tbl>
              <a:tblPr firstRow="1" bandRow="1">
                <a:tableStyleId>{5C22544A-7EE6-4342-B048-85BDC9FD1C3A}</a:tableStyleId>
              </a:tblPr>
              <a:tblGrid>
                <a:gridCol w="3589173">
                  <a:extLst>
                    <a:ext uri="{9D8B030D-6E8A-4147-A177-3AD203B41FA5}">
                      <a16:colId xmlns:a16="http://schemas.microsoft.com/office/drawing/2014/main" val="3377196593"/>
                    </a:ext>
                  </a:extLst>
                </a:gridCol>
                <a:gridCol w="7427228">
                  <a:extLst>
                    <a:ext uri="{9D8B030D-6E8A-4147-A177-3AD203B41FA5}">
                      <a16:colId xmlns:a16="http://schemas.microsoft.com/office/drawing/2014/main" val="2659200717"/>
                    </a:ext>
                  </a:extLst>
                </a:gridCol>
              </a:tblGrid>
              <a:tr h="488527">
                <a:tc>
                  <a:txBody>
                    <a:bodyPr/>
                    <a:lstStyle/>
                    <a:p>
                      <a:r>
                        <a:rPr lang="en-US" sz="2200" b="0" dirty="0">
                          <a:solidFill>
                            <a:schemeClr val="tx1"/>
                          </a:solidFill>
                          <a:latin typeface="+mj-lt"/>
                        </a:rPr>
                        <a:t>Storage service</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US" sz="2200" b="0" dirty="0">
                          <a:solidFill>
                            <a:schemeClr val="tx1"/>
                          </a:solidFill>
                          <a:latin typeface="+mj-lt"/>
                        </a:rPr>
                        <a:t>Public endpoint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extLst>
                  <a:ext uri="{0D108BD9-81ED-4DB2-BD59-A6C34878D82A}">
                    <a16:rowId xmlns:a16="http://schemas.microsoft.com/office/drawing/2014/main" val="1135729445"/>
                  </a:ext>
                </a:extLst>
              </a:tr>
              <a:tr h="548640">
                <a:tc>
                  <a:txBody>
                    <a:bodyPr/>
                    <a:lstStyle/>
                    <a:p>
                      <a:r>
                        <a:rPr lang="en-US" sz="1800" dirty="0">
                          <a:solidFill>
                            <a:schemeClr val="tx1"/>
                          </a:solidFill>
                        </a:rPr>
                        <a:t>Blob Storage	</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800" dirty="0">
                          <a:solidFill>
                            <a:schemeClr val="tx1"/>
                          </a:solidFill>
                        </a:rPr>
                        <a:t>https://&lt;storage-account-name&gt;.blob.core.windows.net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6089078"/>
                  </a:ext>
                </a:extLst>
              </a:tr>
              <a:tr h="548640">
                <a:tc>
                  <a:txBody>
                    <a:bodyPr/>
                    <a:lstStyle/>
                    <a:p>
                      <a:r>
                        <a:rPr lang="en-US" sz="1800" dirty="0">
                          <a:solidFill>
                            <a:schemeClr val="tx1"/>
                          </a:solidFill>
                        </a:rPr>
                        <a:t>Data Lake Storage Gen2</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https://&lt;storage-account-name&gt;.dfs.core.windows.net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07953252"/>
                  </a:ext>
                </a:extLst>
              </a:tr>
              <a:tr h="548640">
                <a:tc>
                  <a:txBody>
                    <a:bodyPr/>
                    <a:lstStyle/>
                    <a:p>
                      <a:r>
                        <a:rPr lang="en-US" sz="1800" dirty="0">
                          <a:solidFill>
                            <a:schemeClr val="tx1"/>
                          </a:solidFill>
                        </a:rPr>
                        <a:t>Azure Files</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https://&lt;storage-account-name&gt;.file.core.windows.net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2694806"/>
                  </a:ext>
                </a:extLst>
              </a:tr>
              <a:tr h="548640">
                <a:tc>
                  <a:txBody>
                    <a:bodyPr/>
                    <a:lstStyle/>
                    <a:p>
                      <a:r>
                        <a:rPr lang="en-US" sz="1800" dirty="0">
                          <a:solidFill>
                            <a:schemeClr val="tx1"/>
                          </a:solidFill>
                        </a:rPr>
                        <a:t>Queue Storage</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https://&lt;storage-account-name&gt;.queue.core.windows.net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11010762"/>
                  </a:ext>
                </a:extLst>
              </a:tr>
              <a:tr h="548640">
                <a:tc>
                  <a:txBody>
                    <a:bodyPr/>
                    <a:lstStyle/>
                    <a:p>
                      <a:r>
                        <a:rPr lang="en-US" sz="1800" dirty="0">
                          <a:solidFill>
                            <a:schemeClr val="tx1"/>
                          </a:solidFill>
                        </a:rPr>
                        <a:t>Table Storage</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800" dirty="0">
                          <a:solidFill>
                            <a:schemeClr val="tx1"/>
                          </a:solidFill>
                        </a:rPr>
                        <a:t>https://&lt;storage-account-name&gt;.table.core.windows.net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24377337"/>
                  </a:ext>
                </a:extLst>
              </a:tr>
            </a:tbl>
          </a:graphicData>
        </a:graphic>
      </p:graphicFrame>
      <p:sp>
        <p:nvSpPr>
          <p:cNvPr id="2" name="Footer Placeholder 1">
            <a:extLst>
              <a:ext uri="{FF2B5EF4-FFF2-40B4-BE49-F238E27FC236}">
                <a16:creationId xmlns:a16="http://schemas.microsoft.com/office/drawing/2014/main" id="{BEB142C1-021D-E8D3-4E23-0F3D0F690EF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336409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901-1C02-4EDE-9394-87011DA83195}"/>
              </a:ext>
            </a:extLst>
          </p:cNvPr>
          <p:cNvSpPr>
            <a:spLocks noGrp="1"/>
          </p:cNvSpPr>
          <p:nvPr>
            <p:ph type="title"/>
          </p:nvPr>
        </p:nvSpPr>
        <p:spPr/>
        <p:txBody>
          <a:bodyPr wrap="square" anchor="t">
            <a:normAutofit/>
          </a:bodyPr>
          <a:lstStyle/>
          <a:p>
            <a:r>
              <a:rPr lang="en-US" dirty="0"/>
              <a:t>Azure storage access tiers</a:t>
            </a:r>
          </a:p>
        </p:txBody>
      </p:sp>
      <p:graphicFrame>
        <p:nvGraphicFramePr>
          <p:cNvPr id="4" name="Table 7">
            <a:extLst>
              <a:ext uri="{FF2B5EF4-FFF2-40B4-BE49-F238E27FC236}">
                <a16:creationId xmlns:a16="http://schemas.microsoft.com/office/drawing/2014/main" id="{8BC7F914-7493-D288-93FE-A48BD16FBA4C}"/>
              </a:ext>
            </a:extLst>
          </p:cNvPr>
          <p:cNvGraphicFramePr>
            <a:graphicFrameLocks noGrp="1"/>
          </p:cNvGraphicFramePr>
          <p:nvPr>
            <p:extLst>
              <p:ext uri="{D42A27DB-BD31-4B8C-83A1-F6EECF244321}">
                <p14:modId xmlns:p14="http://schemas.microsoft.com/office/powerpoint/2010/main" val="4100631836"/>
              </p:ext>
            </p:extLst>
          </p:nvPr>
        </p:nvGraphicFramePr>
        <p:xfrm>
          <a:off x="588261" y="1500868"/>
          <a:ext cx="11016401" cy="2461531"/>
        </p:xfrm>
        <a:graphic>
          <a:graphicData uri="http://schemas.openxmlformats.org/drawingml/2006/table">
            <a:tbl>
              <a:tblPr firstRow="1" bandRow="1">
                <a:tableStyleId>{5C22544A-7EE6-4342-B048-85BDC9FD1C3A}</a:tableStyleId>
              </a:tblPr>
              <a:tblGrid>
                <a:gridCol w="2751276">
                  <a:extLst>
                    <a:ext uri="{9D8B030D-6E8A-4147-A177-3AD203B41FA5}">
                      <a16:colId xmlns:a16="http://schemas.microsoft.com/office/drawing/2014/main" val="97352198"/>
                    </a:ext>
                  </a:extLst>
                </a:gridCol>
                <a:gridCol w="2748404">
                  <a:extLst>
                    <a:ext uri="{9D8B030D-6E8A-4147-A177-3AD203B41FA5}">
                      <a16:colId xmlns:a16="http://schemas.microsoft.com/office/drawing/2014/main" val="2450657685"/>
                    </a:ext>
                  </a:extLst>
                </a:gridCol>
                <a:gridCol w="2761187">
                  <a:extLst>
                    <a:ext uri="{9D8B030D-6E8A-4147-A177-3AD203B41FA5}">
                      <a16:colId xmlns:a16="http://schemas.microsoft.com/office/drawing/2014/main" val="4139560656"/>
                    </a:ext>
                  </a:extLst>
                </a:gridCol>
                <a:gridCol w="2755534">
                  <a:extLst>
                    <a:ext uri="{9D8B030D-6E8A-4147-A177-3AD203B41FA5}">
                      <a16:colId xmlns:a16="http://schemas.microsoft.com/office/drawing/2014/main" val="3236214086"/>
                    </a:ext>
                  </a:extLst>
                </a:gridCol>
              </a:tblGrid>
              <a:tr h="486807">
                <a:tc>
                  <a:txBody>
                    <a:bodyPr/>
                    <a:lstStyle/>
                    <a:p>
                      <a:pPr algn="l"/>
                      <a:r>
                        <a:rPr lang="en-US" sz="2200" b="0" dirty="0">
                          <a:solidFill>
                            <a:schemeClr val="tx1"/>
                          </a:solidFill>
                          <a:latin typeface="+mj-lt"/>
                        </a:rPr>
                        <a:t>Hot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200" b="0" kern="1200" dirty="0">
                          <a:solidFill>
                            <a:schemeClr val="tx1"/>
                          </a:solidFill>
                          <a:latin typeface="+mj-lt"/>
                          <a:ea typeface="+mn-ea"/>
                          <a:cs typeface="+mn-cs"/>
                        </a:rPr>
                        <a:t>Cool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200" b="0" kern="1200" dirty="0">
                          <a:solidFill>
                            <a:schemeClr val="tx1"/>
                          </a:solidFill>
                          <a:latin typeface="+mj-lt"/>
                          <a:ea typeface="+mn-ea"/>
                          <a:cs typeface="+mn-cs"/>
                        </a:rPr>
                        <a:t>Cold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8DC8E8"/>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200" b="0" kern="1200" dirty="0">
                          <a:solidFill>
                            <a:schemeClr val="tx1"/>
                          </a:solidFill>
                          <a:latin typeface="+mj-lt"/>
                          <a:ea typeface="+mn-ea"/>
                          <a:cs typeface="+mn-cs"/>
                        </a:rPr>
                        <a:t>Archive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FB3BB"/>
                    </a:solidFill>
                  </a:tcPr>
                </a:tc>
                <a:extLst>
                  <a:ext uri="{0D108BD9-81ED-4DB2-BD59-A6C34878D82A}">
                    <a16:rowId xmlns:a16="http://schemas.microsoft.com/office/drawing/2014/main" val="3988002742"/>
                  </a:ext>
                </a:extLst>
              </a:tr>
              <a:tr h="1974724">
                <a:tc>
                  <a:txBody>
                    <a:bodyPr/>
                    <a:lstStyle/>
                    <a:p>
                      <a:pPr algn="l"/>
                      <a:r>
                        <a:rPr lang="en-US" sz="1800" b="0" i="0" kern="1200" dirty="0">
                          <a:solidFill>
                            <a:schemeClr val="dk1"/>
                          </a:solidFill>
                          <a:effectLst/>
                          <a:latin typeface="+mn-lt"/>
                          <a:ea typeface="+mn-ea"/>
                          <a:cs typeface="+mn-cs"/>
                        </a:rPr>
                        <a:t>Optimized for storing data that is accessed frequently.</a:t>
                      </a:r>
                      <a:endParaRPr lang="en-US" sz="1800" dirty="0">
                        <a:latin typeface="+mn-lt"/>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dirty="0">
                          <a:latin typeface="+mn-lt"/>
                        </a:rPr>
                        <a:t>Optimized for storing data that is infrequently accessed and stored for at </a:t>
                      </a:r>
                      <a:r>
                        <a:rPr lang="en-US" sz="1800">
                          <a:latin typeface="+mn-lt"/>
                        </a:rPr>
                        <a:t>least 30 </a:t>
                      </a:r>
                      <a:r>
                        <a:rPr lang="en-US" sz="1800" dirty="0">
                          <a:latin typeface="+mn-lt"/>
                        </a:rPr>
                        <a:t>days.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dirty="0">
                          <a:latin typeface="+mn-lt"/>
                        </a:rPr>
                        <a:t>Optimized for storing data that is infrequently accessed and stored for </a:t>
                      </a:r>
                      <a:r>
                        <a:rPr lang="en-US" sz="1800">
                          <a:latin typeface="+mn-lt"/>
                        </a:rPr>
                        <a:t>at least 90 </a:t>
                      </a:r>
                      <a:r>
                        <a:rPr lang="en-US" sz="1800" dirty="0">
                          <a:latin typeface="+mn-lt"/>
                        </a:rPr>
                        <a:t>days.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latin typeface="+mn-lt"/>
                        </a:rPr>
                        <a:t>Optimized for storing data that is rarely accessed and stored for at least 180 days with flexible latency requirements.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60099520"/>
                  </a:ext>
                </a:extLst>
              </a:tr>
            </a:tbl>
          </a:graphicData>
        </a:graphic>
      </p:graphicFrame>
      <p:sp>
        <p:nvSpPr>
          <p:cNvPr id="3" name="Footer Placeholder 2">
            <a:extLst>
              <a:ext uri="{FF2B5EF4-FFF2-40B4-BE49-F238E27FC236}">
                <a16:creationId xmlns:a16="http://schemas.microsoft.com/office/drawing/2014/main" id="{51BA35C7-E230-2D85-8C25-29662E06139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557805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4C06B16-2318-B996-5087-F2C225272E54}"/>
              </a:ext>
            </a:extLst>
          </p:cNvPr>
          <p:cNvSpPr>
            <a:spLocks noGrp="1"/>
          </p:cNvSpPr>
          <p:nvPr>
            <p:ph type="title"/>
          </p:nvPr>
        </p:nvSpPr>
        <p:spPr/>
        <p:txBody>
          <a:bodyPr/>
          <a:lstStyle/>
          <a:p>
            <a:r>
              <a:rPr lang="en-US" dirty="0"/>
              <a:t>Azure Migrate</a:t>
            </a:r>
          </a:p>
        </p:txBody>
      </p:sp>
      <p:sp>
        <p:nvSpPr>
          <p:cNvPr id="13" name="Text Placeholder 12">
            <a:extLst>
              <a:ext uri="{FF2B5EF4-FFF2-40B4-BE49-F238E27FC236}">
                <a16:creationId xmlns:a16="http://schemas.microsoft.com/office/drawing/2014/main" id="{7D563D77-658A-A53C-6DAE-14AC16DE36E1}"/>
              </a:ext>
            </a:extLst>
          </p:cNvPr>
          <p:cNvSpPr>
            <a:spLocks noGrp="1"/>
          </p:cNvSpPr>
          <p:nvPr>
            <p:ph type="body" sz="quarter" idx="16"/>
          </p:nvPr>
        </p:nvSpPr>
        <p:spPr>
          <a:xfrm>
            <a:off x="584200" y="1594155"/>
            <a:ext cx="3174143" cy="2154436"/>
          </a:xfrm>
        </p:spPr>
        <p:txBody>
          <a:bodyPr/>
          <a:lstStyle/>
          <a:p>
            <a:pPr marL="228600" indent="-228600">
              <a:spcAft>
                <a:spcPts val="1200"/>
              </a:spcAft>
              <a:buFont typeface="Arial" panose="020B0604020202020204" pitchFamily="34" charset="0"/>
              <a:buChar char="•"/>
            </a:pPr>
            <a:r>
              <a:rPr lang="en-US" sz="2000" dirty="0">
                <a:latin typeface="+mn-lt"/>
              </a:rPr>
              <a:t>Unified migration platform.</a:t>
            </a:r>
          </a:p>
          <a:p>
            <a:pPr marL="228600" indent="-228600">
              <a:spcAft>
                <a:spcPts val="1200"/>
              </a:spcAft>
              <a:buFont typeface="Arial" panose="020B0604020202020204" pitchFamily="34" charset="0"/>
              <a:buChar char="•"/>
            </a:pPr>
            <a:r>
              <a:rPr lang="en-US" sz="2000" dirty="0">
                <a:latin typeface="+mn-lt"/>
              </a:rPr>
              <a:t>Range of integrated and standalone tools.</a:t>
            </a:r>
          </a:p>
          <a:p>
            <a:pPr marL="228600" indent="-228600">
              <a:spcAft>
                <a:spcPts val="1200"/>
              </a:spcAft>
              <a:buFont typeface="Arial" panose="020B0604020202020204" pitchFamily="34" charset="0"/>
              <a:buChar char="•"/>
            </a:pPr>
            <a:r>
              <a:rPr lang="en-US" sz="2000" dirty="0">
                <a:latin typeface="+mn-lt"/>
              </a:rPr>
              <a:t>Assessment and migration.</a:t>
            </a:r>
          </a:p>
        </p:txBody>
      </p:sp>
      <p:sp>
        <p:nvSpPr>
          <p:cNvPr id="18" name="Rectangle 17">
            <a:extLst>
              <a:ext uri="{FF2B5EF4-FFF2-40B4-BE49-F238E27FC236}">
                <a16:creationId xmlns:a16="http://schemas.microsoft.com/office/drawing/2014/main" id="{87EF09E3-40A7-ADDE-8276-2501BD8DE30C}"/>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Content Placeholder 5">
            <a:extLst>
              <a:ext uri="{FF2B5EF4-FFF2-40B4-BE49-F238E27FC236}">
                <a16:creationId xmlns:a16="http://schemas.microsoft.com/office/drawing/2014/main" id="{96E99CBE-0E6E-A629-76ED-27E2E42F805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5091" b="15091"/>
          <a:stretch/>
        </p:blipFill>
        <p:spPr>
          <a:xfrm>
            <a:off x="5775319" y="2360614"/>
            <a:ext cx="4113226" cy="2871786"/>
          </a:xfrm>
          <a:prstGeom prst="rect">
            <a:avLst/>
          </a:prstGeom>
        </p:spPr>
      </p:pic>
      <p:sp>
        <p:nvSpPr>
          <p:cNvPr id="2" name="Footer Placeholder 1">
            <a:extLst>
              <a:ext uri="{FF2B5EF4-FFF2-40B4-BE49-F238E27FC236}">
                <a16:creationId xmlns:a16="http://schemas.microsoft.com/office/drawing/2014/main" id="{BD66A922-A4AC-FF13-F36A-AD813CE37AC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435997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5A12AB99-45CA-5AB8-B3FD-7D4E2272E14A}"/>
              </a:ext>
            </a:extLst>
          </p:cNvPr>
          <p:cNvSpPr>
            <a:spLocks noGrp="1"/>
          </p:cNvSpPr>
          <p:nvPr>
            <p:ph type="title"/>
          </p:nvPr>
        </p:nvSpPr>
        <p:spPr/>
        <p:txBody>
          <a:bodyPr/>
          <a:lstStyle/>
          <a:p>
            <a:r>
              <a:rPr lang="en-US" dirty="0"/>
              <a:t>Azure Data Box</a:t>
            </a:r>
          </a:p>
        </p:txBody>
      </p:sp>
      <p:sp>
        <p:nvSpPr>
          <p:cNvPr id="24" name="Text Placeholder 23">
            <a:extLst>
              <a:ext uri="{FF2B5EF4-FFF2-40B4-BE49-F238E27FC236}">
                <a16:creationId xmlns:a16="http://schemas.microsoft.com/office/drawing/2014/main" id="{91193C86-640F-C4ED-BF02-E2379ACF19E4}"/>
              </a:ext>
            </a:extLst>
          </p:cNvPr>
          <p:cNvSpPr>
            <a:spLocks noGrp="1"/>
          </p:cNvSpPr>
          <p:nvPr>
            <p:ph type="body" sz="quarter" idx="16"/>
          </p:nvPr>
        </p:nvSpPr>
        <p:spPr>
          <a:xfrm>
            <a:off x="584201" y="1594155"/>
            <a:ext cx="3086099" cy="3939540"/>
          </a:xfrm>
        </p:spPr>
        <p:txBody>
          <a:bodyPr/>
          <a:lstStyle/>
          <a:p>
            <a:pPr marL="228600" indent="-228600">
              <a:spcAft>
                <a:spcPts val="1200"/>
              </a:spcAft>
              <a:buFont typeface="Arial" panose="020B0604020202020204" pitchFamily="34" charset="0"/>
              <a:buChar char="•"/>
            </a:pPr>
            <a:r>
              <a:rPr lang="en-US" sz="1800" dirty="0">
                <a:latin typeface="+mn-lt"/>
              </a:rPr>
              <a:t>Store up to 80 terabytes </a:t>
            </a:r>
            <a:br>
              <a:rPr lang="en-US" sz="1800" dirty="0">
                <a:latin typeface="+mn-lt"/>
              </a:rPr>
            </a:br>
            <a:r>
              <a:rPr lang="en-US" sz="1800" dirty="0">
                <a:latin typeface="+mn-lt"/>
              </a:rPr>
              <a:t>of data.</a:t>
            </a:r>
          </a:p>
          <a:p>
            <a:pPr marL="228600" indent="-228600">
              <a:spcAft>
                <a:spcPts val="1200"/>
              </a:spcAft>
              <a:buFont typeface="Arial" panose="020B0604020202020204" pitchFamily="34" charset="0"/>
              <a:buChar char="•"/>
            </a:pPr>
            <a:r>
              <a:rPr lang="en-US" sz="1800" dirty="0">
                <a:latin typeface="+mn-lt"/>
              </a:rPr>
              <a:t>Move your disaster recovery backups to Azure.</a:t>
            </a:r>
          </a:p>
          <a:p>
            <a:pPr marL="228600" indent="-228600">
              <a:spcAft>
                <a:spcPts val="1200"/>
              </a:spcAft>
              <a:buFont typeface="Arial" panose="020B0604020202020204" pitchFamily="34" charset="0"/>
              <a:buChar char="•"/>
            </a:pPr>
            <a:r>
              <a:rPr lang="en-US" sz="1800" dirty="0">
                <a:latin typeface="+mn-lt"/>
              </a:rPr>
              <a:t>Protect your data in a rugged case during transit.</a:t>
            </a:r>
          </a:p>
          <a:p>
            <a:pPr marL="228600" indent="-228600">
              <a:spcAft>
                <a:spcPts val="1200"/>
              </a:spcAft>
              <a:buFont typeface="Arial" panose="020B0604020202020204" pitchFamily="34" charset="0"/>
              <a:buChar char="•"/>
            </a:pPr>
            <a:r>
              <a:rPr lang="en-US" sz="1800" dirty="0">
                <a:latin typeface="+mn-lt"/>
              </a:rPr>
              <a:t>Migrate data out of Azure for compliance or regulatory needs.</a:t>
            </a:r>
          </a:p>
          <a:p>
            <a:pPr marL="228600" indent="-228600">
              <a:spcAft>
                <a:spcPts val="1200"/>
              </a:spcAft>
              <a:buFont typeface="Arial" panose="020B0604020202020204" pitchFamily="34" charset="0"/>
              <a:buChar char="•"/>
            </a:pPr>
            <a:r>
              <a:rPr lang="en-US" sz="1800" dirty="0">
                <a:latin typeface="+mn-lt"/>
              </a:rPr>
              <a:t>Migrate data to Azure from remote locations with limited or no connectivity.</a:t>
            </a:r>
          </a:p>
        </p:txBody>
      </p:sp>
      <p:sp>
        <p:nvSpPr>
          <p:cNvPr id="26" name="Rectangle 25">
            <a:extLst>
              <a:ext uri="{FF2B5EF4-FFF2-40B4-BE49-F238E27FC236}">
                <a16:creationId xmlns:a16="http://schemas.microsoft.com/office/drawing/2014/main" id="{8FB46DEE-B5FA-045D-C80A-AB0EE645BA2E}"/>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Data Box icon">
            <a:extLst>
              <a:ext uri="{FF2B5EF4-FFF2-40B4-BE49-F238E27FC236}">
                <a16:creationId xmlns:a16="http://schemas.microsoft.com/office/drawing/2014/main" id="{1BC18EF8-B2BB-F167-F030-EB32435C84C5}"/>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2435" b="12435"/>
          <a:stretch/>
        </p:blipFill>
        <p:spPr>
          <a:xfrm>
            <a:off x="5838296" y="2465386"/>
            <a:ext cx="3987272" cy="2995614"/>
          </a:xfrm>
          <a:prstGeom prst="rect">
            <a:avLst/>
          </a:prstGeom>
        </p:spPr>
      </p:pic>
      <p:sp>
        <p:nvSpPr>
          <p:cNvPr id="2" name="Footer Placeholder 1">
            <a:extLst>
              <a:ext uri="{FF2B5EF4-FFF2-40B4-BE49-F238E27FC236}">
                <a16:creationId xmlns:a16="http://schemas.microsoft.com/office/drawing/2014/main" id="{4360AE00-32EF-9CF7-60C4-9BA04AB13C4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459399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FBF968DF-9B90-1CE3-1366-46BC30793DCB}"/>
              </a:ext>
            </a:extLst>
          </p:cNvPr>
          <p:cNvSpPr>
            <a:spLocks noGrp="1"/>
          </p:cNvSpPr>
          <p:nvPr>
            <p:ph type="title"/>
          </p:nvPr>
        </p:nvSpPr>
        <p:spPr/>
        <p:txBody>
          <a:bodyPr/>
          <a:lstStyle/>
          <a:p>
            <a:r>
              <a:rPr lang="en-US" dirty="0"/>
              <a:t>File management options</a:t>
            </a:r>
          </a:p>
        </p:txBody>
      </p:sp>
      <p:sp>
        <p:nvSpPr>
          <p:cNvPr id="47" name="Text Placeholder 46">
            <a:extLst>
              <a:ext uri="{FF2B5EF4-FFF2-40B4-BE49-F238E27FC236}">
                <a16:creationId xmlns:a16="http://schemas.microsoft.com/office/drawing/2014/main" id="{95F59361-68A4-F31B-67D8-5D119E589846}"/>
              </a:ext>
            </a:extLst>
          </p:cNvPr>
          <p:cNvSpPr>
            <a:spLocks noGrp="1"/>
          </p:cNvSpPr>
          <p:nvPr>
            <p:ph type="body" sz="quarter" idx="16"/>
          </p:nvPr>
        </p:nvSpPr>
        <p:spPr>
          <a:xfrm>
            <a:off x="584200" y="1594155"/>
            <a:ext cx="3479071" cy="338554"/>
          </a:xfrm>
        </p:spPr>
        <p:txBody>
          <a:bodyPr/>
          <a:lstStyle/>
          <a:p>
            <a:r>
              <a:rPr lang="en-US" sz="2200" dirty="0" err="1"/>
              <a:t>AzCopy</a:t>
            </a:r>
            <a:endParaRPr lang="en-US" sz="2200" dirty="0"/>
          </a:p>
        </p:txBody>
      </p:sp>
      <p:sp>
        <p:nvSpPr>
          <p:cNvPr id="46" name="Text Placeholder 45">
            <a:extLst>
              <a:ext uri="{FF2B5EF4-FFF2-40B4-BE49-F238E27FC236}">
                <a16:creationId xmlns:a16="http://schemas.microsoft.com/office/drawing/2014/main" id="{DCBA8F50-5172-FD52-4A39-049855059E7D}"/>
              </a:ext>
            </a:extLst>
          </p:cNvPr>
          <p:cNvSpPr>
            <a:spLocks noGrp="1"/>
          </p:cNvSpPr>
          <p:nvPr>
            <p:ph type="body" sz="quarter" idx="15"/>
          </p:nvPr>
        </p:nvSpPr>
        <p:spPr>
          <a:xfrm>
            <a:off x="586390" y="2148933"/>
            <a:ext cx="3477611" cy="1261884"/>
          </a:xfrm>
        </p:spPr>
        <p:txBody>
          <a:bodyPr/>
          <a:lstStyle/>
          <a:p>
            <a:pPr marL="231775" indent="-231775">
              <a:spcBef>
                <a:spcPts val="0"/>
              </a:spcBef>
              <a:spcAft>
                <a:spcPts val="600"/>
              </a:spcAft>
            </a:pPr>
            <a:r>
              <a:rPr lang="en-US" sz="1800" dirty="0"/>
              <a:t>Command-line utility.</a:t>
            </a:r>
          </a:p>
          <a:p>
            <a:pPr marL="231775" indent="-231775">
              <a:spcBef>
                <a:spcPts val="0"/>
              </a:spcBef>
              <a:spcAft>
                <a:spcPts val="600"/>
              </a:spcAft>
            </a:pPr>
            <a:r>
              <a:rPr lang="en-US" sz="1800" dirty="0"/>
              <a:t>Copy blobs or files to or from your storage account.</a:t>
            </a:r>
          </a:p>
          <a:p>
            <a:pPr marL="231775" indent="-231775">
              <a:spcBef>
                <a:spcPts val="0"/>
              </a:spcBef>
              <a:spcAft>
                <a:spcPts val="600"/>
              </a:spcAft>
            </a:pPr>
            <a:r>
              <a:rPr lang="en-US" sz="1800" dirty="0"/>
              <a:t>One-direction synchronization.</a:t>
            </a:r>
          </a:p>
        </p:txBody>
      </p:sp>
      <p:sp>
        <p:nvSpPr>
          <p:cNvPr id="48" name="Text Placeholder 47">
            <a:extLst>
              <a:ext uri="{FF2B5EF4-FFF2-40B4-BE49-F238E27FC236}">
                <a16:creationId xmlns:a16="http://schemas.microsoft.com/office/drawing/2014/main" id="{FB4FFDD5-3517-4703-4F76-42DFE65CDF20}"/>
              </a:ext>
            </a:extLst>
          </p:cNvPr>
          <p:cNvSpPr>
            <a:spLocks noGrp="1"/>
          </p:cNvSpPr>
          <p:nvPr>
            <p:ph type="body" sz="quarter" idx="22"/>
          </p:nvPr>
        </p:nvSpPr>
        <p:spPr>
          <a:xfrm>
            <a:off x="4357547" y="1594155"/>
            <a:ext cx="3479071" cy="338554"/>
          </a:xfrm>
        </p:spPr>
        <p:txBody>
          <a:bodyPr/>
          <a:lstStyle/>
          <a:p>
            <a:r>
              <a:rPr lang="en-US" sz="2200" dirty="0"/>
              <a:t>Azure Storage Explorer</a:t>
            </a:r>
          </a:p>
        </p:txBody>
      </p:sp>
      <p:sp>
        <p:nvSpPr>
          <p:cNvPr id="49" name="Text Placeholder 48">
            <a:extLst>
              <a:ext uri="{FF2B5EF4-FFF2-40B4-BE49-F238E27FC236}">
                <a16:creationId xmlns:a16="http://schemas.microsoft.com/office/drawing/2014/main" id="{1B02216F-91CE-0B28-CCCA-B65050E588CF}"/>
              </a:ext>
            </a:extLst>
          </p:cNvPr>
          <p:cNvSpPr>
            <a:spLocks noGrp="1"/>
          </p:cNvSpPr>
          <p:nvPr>
            <p:ph type="body" sz="quarter" idx="23"/>
          </p:nvPr>
        </p:nvSpPr>
        <p:spPr>
          <a:xfrm>
            <a:off x="4359737" y="2148933"/>
            <a:ext cx="3477611" cy="1815882"/>
          </a:xfrm>
        </p:spPr>
        <p:txBody>
          <a:bodyPr/>
          <a:lstStyle/>
          <a:p>
            <a:pPr marL="231775" indent="-231775">
              <a:spcBef>
                <a:spcPts val="0"/>
              </a:spcBef>
              <a:spcAft>
                <a:spcPts val="600"/>
              </a:spcAft>
            </a:pPr>
            <a:r>
              <a:rPr lang="en-US" sz="1800" dirty="0"/>
              <a:t>Graphical user interface (similar to Windows Explorer).</a:t>
            </a:r>
          </a:p>
          <a:p>
            <a:pPr marL="231775" indent="-231775">
              <a:spcBef>
                <a:spcPts val="0"/>
              </a:spcBef>
              <a:spcAft>
                <a:spcPts val="600"/>
              </a:spcAft>
            </a:pPr>
            <a:r>
              <a:rPr lang="en-US" sz="1800" dirty="0"/>
              <a:t>Compatible with Windows, MacOS, and Linux.</a:t>
            </a:r>
          </a:p>
          <a:p>
            <a:pPr marL="231775" indent="-231775">
              <a:spcBef>
                <a:spcPts val="0"/>
              </a:spcBef>
              <a:spcAft>
                <a:spcPts val="600"/>
              </a:spcAft>
            </a:pPr>
            <a:r>
              <a:rPr lang="en-US" sz="1800" dirty="0"/>
              <a:t>Uses </a:t>
            </a:r>
            <a:r>
              <a:rPr lang="en-US" sz="1800" dirty="0" err="1"/>
              <a:t>AzCopy</a:t>
            </a:r>
            <a:r>
              <a:rPr lang="en-US" sz="1800" dirty="0"/>
              <a:t> to handle file operations.</a:t>
            </a:r>
          </a:p>
        </p:txBody>
      </p:sp>
      <p:sp>
        <p:nvSpPr>
          <p:cNvPr id="50" name="Text Placeholder 49">
            <a:extLst>
              <a:ext uri="{FF2B5EF4-FFF2-40B4-BE49-F238E27FC236}">
                <a16:creationId xmlns:a16="http://schemas.microsoft.com/office/drawing/2014/main" id="{7C64714C-CB2F-0FB6-85B2-F0C5EA1FC2F7}"/>
              </a:ext>
            </a:extLst>
          </p:cNvPr>
          <p:cNvSpPr>
            <a:spLocks noGrp="1"/>
          </p:cNvSpPr>
          <p:nvPr>
            <p:ph type="body" sz="quarter" idx="24"/>
          </p:nvPr>
        </p:nvSpPr>
        <p:spPr>
          <a:xfrm>
            <a:off x="8130894" y="1594155"/>
            <a:ext cx="3479071" cy="338554"/>
          </a:xfrm>
        </p:spPr>
        <p:txBody>
          <a:bodyPr/>
          <a:lstStyle/>
          <a:p>
            <a:r>
              <a:rPr lang="en-US" sz="2200" dirty="0"/>
              <a:t>Azure File Sync</a:t>
            </a:r>
          </a:p>
        </p:txBody>
      </p:sp>
      <p:sp>
        <p:nvSpPr>
          <p:cNvPr id="51" name="Text Placeholder 50">
            <a:extLst>
              <a:ext uri="{FF2B5EF4-FFF2-40B4-BE49-F238E27FC236}">
                <a16:creationId xmlns:a16="http://schemas.microsoft.com/office/drawing/2014/main" id="{BC044407-192F-1925-7072-FABB963403D3}"/>
              </a:ext>
            </a:extLst>
          </p:cNvPr>
          <p:cNvSpPr>
            <a:spLocks noGrp="1"/>
          </p:cNvSpPr>
          <p:nvPr>
            <p:ph type="body" sz="quarter" idx="25"/>
          </p:nvPr>
        </p:nvSpPr>
        <p:spPr>
          <a:xfrm>
            <a:off x="8133084" y="2148933"/>
            <a:ext cx="3477611" cy="2369880"/>
          </a:xfrm>
        </p:spPr>
        <p:txBody>
          <a:bodyPr/>
          <a:lstStyle/>
          <a:p>
            <a:pPr marL="231775" indent="-231775">
              <a:spcBef>
                <a:spcPts val="0"/>
              </a:spcBef>
              <a:spcAft>
                <a:spcPts val="600"/>
              </a:spcAft>
            </a:pPr>
            <a:r>
              <a:rPr lang="en-US" sz="1800" dirty="0"/>
              <a:t>Synchronizes Azure and on-premises files in a bidirectional manner.</a:t>
            </a:r>
          </a:p>
          <a:p>
            <a:pPr marL="231775" indent="-231775">
              <a:spcBef>
                <a:spcPts val="0"/>
              </a:spcBef>
              <a:spcAft>
                <a:spcPts val="600"/>
              </a:spcAft>
            </a:pPr>
            <a:r>
              <a:rPr lang="en-US" sz="1800" dirty="0"/>
              <a:t>Cloud tiering keeps frequently accessed files local, while freeing up space.</a:t>
            </a:r>
          </a:p>
          <a:p>
            <a:pPr marL="231775" indent="-231775">
              <a:spcBef>
                <a:spcPts val="0"/>
              </a:spcBef>
              <a:spcAft>
                <a:spcPts val="600"/>
              </a:spcAft>
            </a:pPr>
            <a:r>
              <a:rPr lang="en-US" sz="1800" dirty="0"/>
              <a:t>Rapid reprovisioning of failed local server (install and resync).</a:t>
            </a:r>
          </a:p>
        </p:txBody>
      </p:sp>
      <p:sp>
        <p:nvSpPr>
          <p:cNvPr id="2" name="Footer Placeholder 1">
            <a:extLst>
              <a:ext uri="{FF2B5EF4-FFF2-40B4-BE49-F238E27FC236}">
                <a16:creationId xmlns:a16="http://schemas.microsoft.com/office/drawing/2014/main" id="{36DE2641-CBF9-EB3C-2FDB-696C23BF6DA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1869055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5D0CA-45AA-DD58-509A-A06CE3645FF2}"/>
              </a:ext>
            </a:extLst>
          </p:cNvPr>
          <p:cNvSpPr>
            <a:spLocks noGrp="1"/>
          </p:cNvSpPr>
          <p:nvPr>
            <p:ph type="title"/>
          </p:nvPr>
        </p:nvSpPr>
        <p:spPr/>
        <p:txBody>
          <a:bodyPr/>
          <a:lstStyle/>
          <a:p>
            <a:r>
              <a:rPr lang="en-US" dirty="0">
                <a:cs typeface="Segoe UI"/>
              </a:rPr>
              <a:t>Identity, access, and security</a:t>
            </a:r>
            <a:endParaRPr lang="en-US" dirty="0"/>
          </a:p>
        </p:txBody>
      </p:sp>
      <p:sp>
        <p:nvSpPr>
          <p:cNvPr id="2" name="Footer Placeholder 1">
            <a:extLst>
              <a:ext uri="{FF2B5EF4-FFF2-40B4-BE49-F238E27FC236}">
                <a16:creationId xmlns:a16="http://schemas.microsoft.com/office/drawing/2014/main" id="{178A5AEE-30E1-5E98-8B18-53BA9BCC90C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3161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0702A1-900E-C4AC-A7EB-CDF1768017DE}"/>
              </a:ext>
            </a:extLst>
          </p:cNvPr>
          <p:cNvSpPr>
            <a:spLocks noGrp="1"/>
          </p:cNvSpPr>
          <p:nvPr>
            <p:ph type="title"/>
          </p:nvPr>
        </p:nvSpPr>
        <p:spPr/>
        <p:txBody>
          <a:bodyPr/>
          <a:lstStyle/>
          <a:p>
            <a:r>
              <a:rPr lang="en-US" dirty="0"/>
              <a:t>Walkthrough―create an Azure account</a:t>
            </a:r>
          </a:p>
        </p:txBody>
      </p:sp>
      <p:sp>
        <p:nvSpPr>
          <p:cNvPr id="19" name="Text Placeholder 18">
            <a:extLst>
              <a:ext uri="{FF2B5EF4-FFF2-40B4-BE49-F238E27FC236}">
                <a16:creationId xmlns:a16="http://schemas.microsoft.com/office/drawing/2014/main" id="{C51E17FE-8FB3-C2E6-3D9F-87429DA02086}"/>
              </a:ext>
            </a:extLst>
          </p:cNvPr>
          <p:cNvSpPr>
            <a:spLocks noGrp="1"/>
          </p:cNvSpPr>
          <p:nvPr>
            <p:ph type="body" sz="quarter" idx="16"/>
          </p:nvPr>
        </p:nvSpPr>
        <p:spPr>
          <a:xfrm>
            <a:off x="584200" y="1594155"/>
            <a:ext cx="3244850" cy="677108"/>
          </a:xfrm>
        </p:spPr>
        <p:txBody>
          <a:bodyPr/>
          <a:lstStyle/>
          <a:p>
            <a:r>
              <a:rPr lang="en-US" sz="2200" dirty="0"/>
              <a:t>Create a free Azure account</a:t>
            </a:r>
          </a:p>
        </p:txBody>
      </p:sp>
      <p:sp>
        <p:nvSpPr>
          <p:cNvPr id="18" name="Text Placeholder 17">
            <a:extLst>
              <a:ext uri="{FF2B5EF4-FFF2-40B4-BE49-F238E27FC236}">
                <a16:creationId xmlns:a16="http://schemas.microsoft.com/office/drawing/2014/main" id="{E48910F2-AD25-93C2-6A32-BC4C4DD0CB18}"/>
              </a:ext>
            </a:extLst>
          </p:cNvPr>
          <p:cNvSpPr>
            <a:spLocks noGrp="1"/>
          </p:cNvSpPr>
          <p:nvPr>
            <p:ph type="body" sz="quarter" idx="15"/>
          </p:nvPr>
        </p:nvSpPr>
        <p:spPr>
          <a:xfrm>
            <a:off x="586389" y="2396395"/>
            <a:ext cx="3316140" cy="553998"/>
          </a:xfrm>
        </p:spPr>
        <p:txBody>
          <a:bodyPr/>
          <a:lstStyle/>
          <a:p>
            <a:pPr marL="290513" indent="-290513">
              <a:buFont typeface="+mj-lt"/>
              <a:buAutoNum type="arabicPeriod"/>
            </a:pPr>
            <a:r>
              <a:rPr lang="en-US" sz="1800" dirty="0">
                <a:latin typeface="+mn-lt"/>
                <a:cs typeface="Segoe UI Semilight" panose="020B0402040204020203" pitchFamily="34" charset="0"/>
              </a:rPr>
              <a:t>Create a free Azure free account.</a:t>
            </a:r>
            <a:endParaRPr lang="en-US" sz="1800" dirty="0">
              <a:latin typeface="+mn-lt"/>
            </a:endParaRPr>
          </a:p>
        </p:txBody>
      </p:sp>
      <p:grpSp>
        <p:nvGrpSpPr>
          <p:cNvPr id="23" name="Group 22">
            <a:extLst>
              <a:ext uri="{FF2B5EF4-FFF2-40B4-BE49-F238E27FC236}">
                <a16:creationId xmlns:a16="http://schemas.microsoft.com/office/drawing/2014/main" id="{9CFA355E-9958-E712-C99A-9E5A350A9610}"/>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21" name="Rectangle 20">
              <a:extLst>
                <a:ext uri="{FF2B5EF4-FFF2-40B4-BE49-F238E27FC236}">
                  <a16:creationId xmlns:a16="http://schemas.microsoft.com/office/drawing/2014/main" id="{E3E6B362-DD24-D6C2-B155-63FB6694411E}"/>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E6F258A8-0732-4EF1-1829-5CE28F8F62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50744" y="1814541"/>
              <a:ext cx="3762375" cy="3963931"/>
            </a:xfrm>
            <a:prstGeom prst="rect">
              <a:avLst/>
            </a:prstGeom>
          </p:spPr>
        </p:pic>
      </p:grpSp>
      <p:sp>
        <p:nvSpPr>
          <p:cNvPr id="2" name="Footer Placeholder 1">
            <a:extLst>
              <a:ext uri="{FF2B5EF4-FFF2-40B4-BE49-F238E27FC236}">
                <a16:creationId xmlns:a16="http://schemas.microsoft.com/office/drawing/2014/main" id="{B0FB30CA-709B-BD04-9832-ABE14FD8F11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4252605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CB856D-DD01-C281-0EF6-D30B004E7C9D}"/>
              </a:ext>
            </a:extLst>
          </p:cNvPr>
          <p:cNvSpPr>
            <a:spLocks noGrp="1"/>
          </p:cNvSpPr>
          <p:nvPr>
            <p:ph type="title"/>
          </p:nvPr>
        </p:nvSpPr>
        <p:spPr/>
        <p:txBody>
          <a:bodyPr/>
          <a:lstStyle/>
          <a:p>
            <a:r>
              <a:rPr lang="en-US" noProof="0" dirty="0"/>
              <a:t>Microsoft </a:t>
            </a:r>
            <a:r>
              <a:rPr lang="en-US" noProof="0" dirty="0" err="1"/>
              <a:t>Entra</a:t>
            </a:r>
            <a:r>
              <a:rPr lang="en-US" noProof="0" dirty="0"/>
              <a:t> ID</a:t>
            </a:r>
            <a:endParaRPr lang="en-US" dirty="0"/>
          </a:p>
        </p:txBody>
      </p:sp>
      <p:sp>
        <p:nvSpPr>
          <p:cNvPr id="10" name="Text Placeholder 9">
            <a:extLst>
              <a:ext uri="{FF2B5EF4-FFF2-40B4-BE49-F238E27FC236}">
                <a16:creationId xmlns:a16="http://schemas.microsoft.com/office/drawing/2014/main" id="{3E1444D5-4EA4-7AED-EFB3-B16689DF4480}"/>
              </a:ext>
            </a:extLst>
          </p:cNvPr>
          <p:cNvSpPr>
            <a:spLocks noGrp="1"/>
          </p:cNvSpPr>
          <p:nvPr>
            <p:ph type="body" sz="quarter" idx="16"/>
          </p:nvPr>
        </p:nvSpPr>
        <p:spPr>
          <a:xfrm>
            <a:off x="584199" y="1594155"/>
            <a:ext cx="3263900" cy="1231106"/>
          </a:xfrm>
        </p:spPr>
        <p:txBody>
          <a:bodyPr/>
          <a:lstStyle/>
          <a:p>
            <a:r>
              <a:rPr lang="en-US" sz="2000" b="1" noProof="0" dirty="0">
                <a:latin typeface="+mn-lt"/>
              </a:rPr>
              <a:t>Microsoft </a:t>
            </a:r>
            <a:r>
              <a:rPr lang="en-US" sz="2000" b="1" noProof="0" dirty="0" err="1">
                <a:latin typeface="+mn-lt"/>
              </a:rPr>
              <a:t>Entra</a:t>
            </a:r>
            <a:r>
              <a:rPr lang="en-US" sz="2000" b="1" noProof="0" dirty="0">
                <a:latin typeface="+mn-lt"/>
              </a:rPr>
              <a:t> ID</a:t>
            </a:r>
            <a:r>
              <a:rPr lang="en-US" sz="2000" b="1" dirty="0">
                <a:latin typeface="+mn-lt"/>
              </a:rPr>
              <a:t> </a:t>
            </a:r>
            <a:r>
              <a:rPr lang="en-US" sz="2000" dirty="0">
                <a:latin typeface="+mn-lt"/>
              </a:rPr>
              <a:t>is </a:t>
            </a:r>
            <a:r>
              <a:rPr lang="en-US" sz="2000" noProof="0" dirty="0">
                <a:latin typeface="+mn-lt"/>
              </a:rPr>
              <a:t>Microsoft Azure’s cloud-based identity and access management service. </a:t>
            </a:r>
          </a:p>
        </p:txBody>
      </p:sp>
      <p:sp>
        <p:nvSpPr>
          <p:cNvPr id="9" name="Text Placeholder 8">
            <a:extLst>
              <a:ext uri="{FF2B5EF4-FFF2-40B4-BE49-F238E27FC236}">
                <a16:creationId xmlns:a16="http://schemas.microsoft.com/office/drawing/2014/main" id="{D480C821-1912-022C-FABE-549F2C23F322}"/>
              </a:ext>
            </a:extLst>
          </p:cNvPr>
          <p:cNvSpPr>
            <a:spLocks noGrp="1"/>
          </p:cNvSpPr>
          <p:nvPr>
            <p:ph type="body" sz="quarter" idx="15"/>
          </p:nvPr>
        </p:nvSpPr>
        <p:spPr>
          <a:xfrm>
            <a:off x="586389" y="2977549"/>
            <a:ext cx="3261711" cy="2246769"/>
          </a:xfrm>
        </p:spPr>
        <p:txBody>
          <a:bodyPr wrap="square">
            <a:spAutoFit/>
          </a:bodyPr>
          <a:lstStyle/>
          <a:p>
            <a:pPr marL="342900" indent="-225425">
              <a:spcBef>
                <a:spcPts val="0"/>
              </a:spcBef>
              <a:spcAft>
                <a:spcPts val="600"/>
              </a:spcAft>
            </a:pPr>
            <a:r>
              <a:rPr lang="en-US" sz="1800" dirty="0">
                <a:cs typeface="Segoe UI Semilight" panose="020B0402040204020203" pitchFamily="34" charset="0"/>
              </a:rPr>
              <a:t>Authentication (employees sign in to access resources).</a:t>
            </a:r>
          </a:p>
          <a:p>
            <a:pPr marL="342900" indent="-225425">
              <a:spcBef>
                <a:spcPts val="0"/>
              </a:spcBef>
              <a:spcAft>
                <a:spcPts val="600"/>
              </a:spcAft>
            </a:pPr>
            <a:r>
              <a:rPr lang="en-US" sz="1800" dirty="0">
                <a:cs typeface="Segoe UI Semilight" panose="020B0402040204020203" pitchFamily="34" charset="0"/>
              </a:rPr>
              <a:t>Single sign-on (SSO).</a:t>
            </a:r>
          </a:p>
          <a:p>
            <a:pPr marL="342900" indent="-225425">
              <a:spcBef>
                <a:spcPts val="0"/>
              </a:spcBef>
              <a:spcAft>
                <a:spcPts val="600"/>
              </a:spcAft>
            </a:pPr>
            <a:r>
              <a:rPr lang="en-US" sz="1800" dirty="0">
                <a:cs typeface="Segoe UI Semilight" panose="020B0402040204020203" pitchFamily="34" charset="0"/>
              </a:rPr>
              <a:t>Application management.</a:t>
            </a:r>
          </a:p>
          <a:p>
            <a:pPr marL="342900" indent="-225425">
              <a:spcBef>
                <a:spcPts val="0"/>
              </a:spcBef>
              <a:spcAft>
                <a:spcPts val="600"/>
              </a:spcAft>
            </a:pPr>
            <a:r>
              <a:rPr lang="en-US" sz="1800" dirty="0">
                <a:cs typeface="Segoe UI Semilight" panose="020B0402040204020203" pitchFamily="34" charset="0"/>
              </a:rPr>
              <a:t>Business to </a:t>
            </a:r>
            <a:br>
              <a:rPr lang="en-US" sz="1800" dirty="0">
                <a:cs typeface="Segoe UI Semilight" panose="020B0402040204020203" pitchFamily="34" charset="0"/>
              </a:rPr>
            </a:br>
            <a:r>
              <a:rPr lang="en-US" sz="1800" dirty="0">
                <a:cs typeface="Segoe UI Semilight" panose="020B0402040204020203" pitchFamily="34" charset="0"/>
              </a:rPr>
              <a:t>Business (B2B).</a:t>
            </a:r>
          </a:p>
          <a:p>
            <a:pPr marL="342900" indent="-225425">
              <a:spcBef>
                <a:spcPts val="0"/>
              </a:spcBef>
              <a:spcAft>
                <a:spcPts val="600"/>
              </a:spcAft>
            </a:pPr>
            <a:r>
              <a:rPr lang="en-US" sz="1800" dirty="0">
                <a:cs typeface="Segoe UI Semilight" panose="020B0402040204020203" pitchFamily="34" charset="0"/>
              </a:rPr>
              <a:t>Device management.</a:t>
            </a:r>
          </a:p>
        </p:txBody>
      </p:sp>
      <p:grpSp>
        <p:nvGrpSpPr>
          <p:cNvPr id="14" name="Group 13">
            <a:extLst>
              <a:ext uri="{FF2B5EF4-FFF2-40B4-BE49-F238E27FC236}">
                <a16:creationId xmlns:a16="http://schemas.microsoft.com/office/drawing/2014/main" id="{02AB6BF4-92C4-9DCE-61C2-E80AE1D23923}"/>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2" name="Rectangle 11">
              <a:extLst>
                <a:ext uri="{FF2B5EF4-FFF2-40B4-BE49-F238E27FC236}">
                  <a16:creationId xmlns:a16="http://schemas.microsoft.com/office/drawing/2014/main" id="{EE1BE7E0-2DFD-A0D4-8BEB-91A3416E098B}"/>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8B34118E-F85F-03B2-1BC5-74620C7D535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81739" y="2246314"/>
              <a:ext cx="3100386" cy="3100386"/>
            </a:xfrm>
            <a:prstGeom prst="rect">
              <a:avLst/>
            </a:prstGeom>
          </p:spPr>
        </p:pic>
      </p:grpSp>
      <p:sp>
        <p:nvSpPr>
          <p:cNvPr id="2" name="Footer Placeholder 1">
            <a:extLst>
              <a:ext uri="{FF2B5EF4-FFF2-40B4-BE49-F238E27FC236}">
                <a16:creationId xmlns:a16="http://schemas.microsoft.com/office/drawing/2014/main" id="{720DCFA4-55ED-6E58-4609-2C2B8CD59DC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9325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B4A4986-7FEC-47FC-6995-6072D56D162A}"/>
              </a:ext>
            </a:extLst>
          </p:cNvPr>
          <p:cNvSpPr>
            <a:spLocks noGrp="1"/>
          </p:cNvSpPr>
          <p:nvPr>
            <p:ph type="title"/>
          </p:nvPr>
        </p:nvSpPr>
        <p:spPr/>
        <p:txBody>
          <a:bodyPr/>
          <a:lstStyle/>
          <a:p>
            <a:r>
              <a:rPr lang="en-US" noProof="0" dirty="0"/>
              <a:t>Microsoft </a:t>
            </a:r>
            <a:r>
              <a:rPr lang="en-US" noProof="0" dirty="0" err="1"/>
              <a:t>Entra</a:t>
            </a:r>
            <a:r>
              <a:rPr lang="en-US" noProof="0" dirty="0"/>
              <a:t> Domain Services</a:t>
            </a:r>
            <a:endParaRPr lang="en-US" dirty="0"/>
          </a:p>
        </p:txBody>
      </p:sp>
      <p:pic>
        <p:nvPicPr>
          <p:cNvPr id="14" name="Picture Placeholder 13" descr="Diagram of Microsoft Entra Connect Sync synchronizing information back to the Microsoft Entra ID tenant from on-premises AD.">
            <a:extLst>
              <a:ext uri="{FF2B5EF4-FFF2-40B4-BE49-F238E27FC236}">
                <a16:creationId xmlns:a16="http://schemas.microsoft.com/office/drawing/2014/main" id="{6C5F25C3-0F00-EA4B-D1F0-74AB39ECCCDC}"/>
              </a:ext>
            </a:extLst>
          </p:cNvPr>
          <p:cNvPicPr>
            <a:picLocks noGrp="1" noChangeAspect="1"/>
          </p:cNvPicPr>
          <p:nvPr>
            <p:ph type="pic" sz="quarter" idx="21"/>
          </p:nvPr>
        </p:nvPicPr>
        <p:blipFill rotWithShape="1">
          <a:blip r:embed="rId3"/>
          <a:srcRect l="-2632" t="-291" r="-2632" b="-291"/>
          <a:stretch/>
        </p:blipFill>
        <p:spPr>
          <a:xfrm>
            <a:off x="0" y="1152525"/>
            <a:ext cx="12192000" cy="3444875"/>
          </a:xfrm>
          <a:prstGeom prst="rect">
            <a:avLst/>
          </a:prstGeom>
          <a:solidFill>
            <a:srgbClr val="F8F8F8"/>
          </a:solidFill>
          <a:ln w="19050">
            <a:solidFill>
              <a:schemeClr val="accent4"/>
            </a:solidFill>
          </a:ln>
        </p:spPr>
      </p:pic>
      <p:sp>
        <p:nvSpPr>
          <p:cNvPr id="11" name="Text Placeholder 10">
            <a:extLst>
              <a:ext uri="{FF2B5EF4-FFF2-40B4-BE49-F238E27FC236}">
                <a16:creationId xmlns:a16="http://schemas.microsoft.com/office/drawing/2014/main" id="{7C5F0A16-FBDD-6E63-7194-1C68DDD3FDA4}"/>
              </a:ext>
            </a:extLst>
          </p:cNvPr>
          <p:cNvSpPr>
            <a:spLocks noGrp="1"/>
          </p:cNvSpPr>
          <p:nvPr>
            <p:ph type="body" sz="quarter" idx="15"/>
          </p:nvPr>
        </p:nvSpPr>
        <p:spPr>
          <a:xfrm>
            <a:off x="586390" y="4978881"/>
            <a:ext cx="10854380" cy="1138773"/>
          </a:xfrm>
        </p:spPr>
        <p:txBody>
          <a:bodyPr/>
          <a:lstStyle/>
          <a:p>
            <a:pPr marL="292100" indent="-292100">
              <a:spcBef>
                <a:spcPts val="0"/>
              </a:spcBef>
              <a:spcAft>
                <a:spcPts val="1200"/>
              </a:spcAft>
            </a:pPr>
            <a:r>
              <a:rPr lang="en-US" sz="1800" dirty="0"/>
              <a:t>Gain the benefit of cloud-based domain services without managing domain controllers.</a:t>
            </a:r>
          </a:p>
          <a:p>
            <a:pPr marL="292100" indent="-292100">
              <a:spcBef>
                <a:spcPts val="0"/>
              </a:spcBef>
              <a:spcAft>
                <a:spcPts val="1200"/>
              </a:spcAft>
            </a:pPr>
            <a:r>
              <a:rPr lang="en-US" sz="1800" dirty="0"/>
              <a:t>Run legacy applications (that can’t use modern auth standards) in the cloud.</a:t>
            </a:r>
          </a:p>
          <a:p>
            <a:pPr marL="292100" indent="-292100">
              <a:spcBef>
                <a:spcPts val="0"/>
              </a:spcBef>
              <a:spcAft>
                <a:spcPts val="1200"/>
              </a:spcAft>
            </a:pPr>
            <a:r>
              <a:rPr lang="en-US" sz="1800" dirty="0"/>
              <a:t>Automatically sync from Microsoft </a:t>
            </a:r>
            <a:r>
              <a:rPr lang="en-US" sz="1800" dirty="0" err="1"/>
              <a:t>Entra</a:t>
            </a:r>
            <a:r>
              <a:rPr lang="en-US" sz="1800" dirty="0"/>
              <a:t> ID.</a:t>
            </a:r>
          </a:p>
        </p:txBody>
      </p:sp>
      <p:sp>
        <p:nvSpPr>
          <p:cNvPr id="2" name="Footer Placeholder 1">
            <a:extLst>
              <a:ext uri="{FF2B5EF4-FFF2-40B4-BE49-F238E27FC236}">
                <a16:creationId xmlns:a16="http://schemas.microsoft.com/office/drawing/2014/main" id="{D63CCAF9-D199-EC7B-C889-04B31394C1B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671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300569-5651-3C4B-7459-D67E016BCB23}"/>
              </a:ext>
            </a:extLst>
          </p:cNvPr>
          <p:cNvSpPr>
            <a:spLocks noGrp="1"/>
          </p:cNvSpPr>
          <p:nvPr>
            <p:ph type="title"/>
          </p:nvPr>
        </p:nvSpPr>
        <p:spPr/>
        <p:txBody>
          <a:bodyPr/>
          <a:lstStyle/>
          <a:p>
            <a:r>
              <a:rPr lang="en-US" noProof="0" dirty="0"/>
              <a:t>Compare </a:t>
            </a:r>
            <a:r>
              <a:rPr lang="en-US" dirty="0"/>
              <a:t>a</a:t>
            </a:r>
            <a:r>
              <a:rPr lang="en-US" noProof="0" dirty="0" err="1"/>
              <a:t>uthentication</a:t>
            </a:r>
            <a:r>
              <a:rPr lang="en-US" noProof="0" dirty="0"/>
              <a:t> and authorization</a:t>
            </a:r>
            <a:endParaRPr lang="en-US" dirty="0"/>
          </a:p>
        </p:txBody>
      </p:sp>
      <p:sp>
        <p:nvSpPr>
          <p:cNvPr id="10" name="Text Placeholder 9">
            <a:extLst>
              <a:ext uri="{FF2B5EF4-FFF2-40B4-BE49-F238E27FC236}">
                <a16:creationId xmlns:a16="http://schemas.microsoft.com/office/drawing/2014/main" id="{3E78572C-4E2C-D1C8-EE1A-D9A67BCC151E}"/>
              </a:ext>
            </a:extLst>
          </p:cNvPr>
          <p:cNvSpPr>
            <a:spLocks noGrp="1"/>
          </p:cNvSpPr>
          <p:nvPr>
            <p:ph type="body" sz="quarter" idx="16"/>
          </p:nvPr>
        </p:nvSpPr>
        <p:spPr>
          <a:xfrm>
            <a:off x="584200" y="1594155"/>
            <a:ext cx="5219700" cy="338554"/>
          </a:xfrm>
        </p:spPr>
        <p:txBody>
          <a:bodyPr/>
          <a:lstStyle/>
          <a:p>
            <a:r>
              <a:rPr lang="en-US" sz="2200" dirty="0">
                <a:latin typeface="+mj-lt"/>
              </a:rPr>
              <a:t>Authentication</a:t>
            </a:r>
            <a:endParaRPr lang="en-US" sz="2200" dirty="0"/>
          </a:p>
        </p:txBody>
      </p:sp>
      <p:sp>
        <p:nvSpPr>
          <p:cNvPr id="8" name="Text Placeholder 7">
            <a:extLst>
              <a:ext uri="{FF2B5EF4-FFF2-40B4-BE49-F238E27FC236}">
                <a16:creationId xmlns:a16="http://schemas.microsoft.com/office/drawing/2014/main" id="{8E91043C-3467-550C-6B36-443895288994}"/>
              </a:ext>
            </a:extLst>
          </p:cNvPr>
          <p:cNvSpPr>
            <a:spLocks noGrp="1"/>
          </p:cNvSpPr>
          <p:nvPr>
            <p:ph type="body" sz="quarter" idx="15"/>
          </p:nvPr>
        </p:nvSpPr>
        <p:spPr>
          <a:xfrm>
            <a:off x="586390" y="2085764"/>
            <a:ext cx="5217510" cy="1692771"/>
          </a:xfrm>
        </p:spPr>
        <p:txBody>
          <a:bodyPr/>
          <a:lstStyle/>
          <a:p>
            <a:pPr marL="231775" indent="-231775">
              <a:spcBef>
                <a:spcPts val="0"/>
              </a:spcBef>
              <a:spcAft>
                <a:spcPts val="1200"/>
              </a:spcAft>
            </a:pPr>
            <a:r>
              <a:rPr lang="en-US" sz="1800" dirty="0"/>
              <a:t>Identifies the person or service seeking access to a resource. </a:t>
            </a:r>
          </a:p>
          <a:p>
            <a:pPr marL="231775" indent="-231775">
              <a:spcBef>
                <a:spcPts val="0"/>
              </a:spcBef>
              <a:spcAft>
                <a:spcPts val="1200"/>
              </a:spcAft>
            </a:pPr>
            <a:r>
              <a:rPr lang="en-US" sz="1800" dirty="0"/>
              <a:t>Requests legitimate access credentials.</a:t>
            </a:r>
          </a:p>
          <a:p>
            <a:pPr marL="231775" indent="-231775">
              <a:spcBef>
                <a:spcPts val="0"/>
              </a:spcBef>
              <a:spcAft>
                <a:spcPts val="1200"/>
              </a:spcAft>
            </a:pPr>
            <a:r>
              <a:rPr lang="en-US" sz="1800" dirty="0"/>
              <a:t>Basis for creating secure identity and access control principles.</a:t>
            </a:r>
          </a:p>
        </p:txBody>
      </p:sp>
      <p:grpSp>
        <p:nvGrpSpPr>
          <p:cNvPr id="26" name="Group 25" descr="Flow graphic of a person showing their ID, they match, so the person is authenticated. ">
            <a:extLst>
              <a:ext uri="{FF2B5EF4-FFF2-40B4-BE49-F238E27FC236}">
                <a16:creationId xmlns:a16="http://schemas.microsoft.com/office/drawing/2014/main" id="{5E634F88-4735-ADFD-AE84-18E3359A7133}"/>
              </a:ext>
            </a:extLst>
          </p:cNvPr>
          <p:cNvGrpSpPr/>
          <p:nvPr/>
        </p:nvGrpSpPr>
        <p:grpSpPr>
          <a:xfrm>
            <a:off x="1015274" y="4612828"/>
            <a:ext cx="4359740" cy="793298"/>
            <a:chOff x="354814" y="4943861"/>
            <a:chExt cx="5025275" cy="914400"/>
          </a:xfrm>
        </p:grpSpPr>
        <p:pic>
          <p:nvPicPr>
            <p:cNvPr id="28" name="Graphic 27" descr="School girl">
              <a:extLst>
                <a:ext uri="{FF2B5EF4-FFF2-40B4-BE49-F238E27FC236}">
                  <a16:creationId xmlns:a16="http://schemas.microsoft.com/office/drawing/2014/main" id="{B043CE8C-6B7B-E40A-CC7F-420F2BF96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814" y="4943861"/>
              <a:ext cx="914400" cy="914400"/>
            </a:xfrm>
            <a:prstGeom prst="rect">
              <a:avLst/>
            </a:prstGeom>
          </p:spPr>
        </p:pic>
        <p:pic>
          <p:nvPicPr>
            <p:cNvPr id="30" name="Graphic 29" descr="Add">
              <a:extLst>
                <a:ext uri="{FF2B5EF4-FFF2-40B4-BE49-F238E27FC236}">
                  <a16:creationId xmlns:a16="http://schemas.microsoft.com/office/drawing/2014/main" id="{7018DCA9-2A63-6AAA-C571-6585382104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9214" y="5121531"/>
              <a:ext cx="559061" cy="559061"/>
            </a:xfrm>
            <a:prstGeom prst="rect">
              <a:avLst/>
            </a:prstGeom>
          </p:spPr>
        </p:pic>
        <p:pic>
          <p:nvPicPr>
            <p:cNvPr id="31" name="Picture 30" descr="Small card with picture and lines on it representing a government issued and verified id-card.">
              <a:extLst>
                <a:ext uri="{FF2B5EF4-FFF2-40B4-BE49-F238E27FC236}">
                  <a16:creationId xmlns:a16="http://schemas.microsoft.com/office/drawing/2014/main" id="{6194F8B4-D40B-4541-2E14-21E04ACA9EAD}"/>
                </a:ext>
              </a:extLst>
            </p:cNvPr>
            <p:cNvPicPr>
              <a:picLocks noChangeAspect="1"/>
            </p:cNvPicPr>
            <p:nvPr/>
          </p:nvPicPr>
          <p:blipFill>
            <a:blip r:embed="rId7"/>
            <a:stretch>
              <a:fillRect/>
            </a:stretch>
          </p:blipFill>
          <p:spPr>
            <a:xfrm>
              <a:off x="1942966" y="4962911"/>
              <a:ext cx="1371600" cy="876300"/>
            </a:xfrm>
            <a:prstGeom prst="rect">
              <a:avLst/>
            </a:prstGeom>
          </p:spPr>
        </p:pic>
        <p:pic>
          <p:nvPicPr>
            <p:cNvPr id="32" name="Graphic 31" descr="Arrow Right">
              <a:extLst>
                <a:ext uri="{FF2B5EF4-FFF2-40B4-BE49-F238E27FC236}">
                  <a16:creationId xmlns:a16="http://schemas.microsoft.com/office/drawing/2014/main" id="{DBCA2813-B4C3-1EF9-5C60-A74385A7B8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0273" y="4943861"/>
              <a:ext cx="914400" cy="914400"/>
            </a:xfrm>
            <a:prstGeom prst="rect">
              <a:avLst/>
            </a:prstGeom>
          </p:spPr>
        </p:pic>
        <p:pic>
          <p:nvPicPr>
            <p:cNvPr id="34" name="Graphic 33" descr="Shield Tick">
              <a:extLst>
                <a:ext uri="{FF2B5EF4-FFF2-40B4-BE49-F238E27FC236}">
                  <a16:creationId xmlns:a16="http://schemas.microsoft.com/office/drawing/2014/main" id="{3B1D59E6-E878-04C1-3DFC-49EDFA3994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5689" y="4943861"/>
              <a:ext cx="914400" cy="914400"/>
            </a:xfrm>
            <a:prstGeom prst="rect">
              <a:avLst/>
            </a:prstGeom>
          </p:spPr>
        </p:pic>
      </p:grpSp>
      <p:sp>
        <p:nvSpPr>
          <p:cNvPr id="18" name="Text Placeholder 17">
            <a:extLst>
              <a:ext uri="{FF2B5EF4-FFF2-40B4-BE49-F238E27FC236}">
                <a16:creationId xmlns:a16="http://schemas.microsoft.com/office/drawing/2014/main" id="{23220F51-4EFC-377F-725C-A9D468C233C7}"/>
              </a:ext>
            </a:extLst>
          </p:cNvPr>
          <p:cNvSpPr>
            <a:spLocks noGrp="1"/>
          </p:cNvSpPr>
          <p:nvPr>
            <p:ph type="body" sz="quarter" idx="19"/>
          </p:nvPr>
        </p:nvSpPr>
        <p:spPr>
          <a:xfrm>
            <a:off x="6244220" y="1594155"/>
            <a:ext cx="5219700" cy="338554"/>
          </a:xfrm>
        </p:spPr>
        <p:txBody>
          <a:bodyPr/>
          <a:lstStyle/>
          <a:p>
            <a:r>
              <a:rPr lang="en-US" sz="2200" dirty="0">
                <a:latin typeface="+mj-lt"/>
              </a:rPr>
              <a:t>Authorization</a:t>
            </a:r>
          </a:p>
        </p:txBody>
      </p:sp>
      <p:sp>
        <p:nvSpPr>
          <p:cNvPr id="19" name="Text Placeholder 18">
            <a:extLst>
              <a:ext uri="{FF2B5EF4-FFF2-40B4-BE49-F238E27FC236}">
                <a16:creationId xmlns:a16="http://schemas.microsoft.com/office/drawing/2014/main" id="{10750739-7067-CB36-5DF1-5D9A9EC732BA}"/>
              </a:ext>
            </a:extLst>
          </p:cNvPr>
          <p:cNvSpPr>
            <a:spLocks noGrp="1"/>
          </p:cNvSpPr>
          <p:nvPr>
            <p:ph type="body" sz="quarter" idx="20"/>
          </p:nvPr>
        </p:nvSpPr>
        <p:spPr>
          <a:xfrm>
            <a:off x="6253664" y="2085764"/>
            <a:ext cx="5187106" cy="1261884"/>
          </a:xfrm>
        </p:spPr>
        <p:txBody>
          <a:bodyPr/>
          <a:lstStyle/>
          <a:p>
            <a:pPr marL="231775" indent="-231775">
              <a:spcBef>
                <a:spcPts val="0"/>
              </a:spcBef>
              <a:spcAft>
                <a:spcPts val="1200"/>
              </a:spcAft>
            </a:pPr>
            <a:r>
              <a:rPr lang="en-US" sz="1800" dirty="0"/>
              <a:t>Determines an authenticated person’s or service’s level of access.</a:t>
            </a:r>
          </a:p>
          <a:p>
            <a:pPr marL="231775" indent="-231775">
              <a:spcBef>
                <a:spcPts val="0"/>
              </a:spcBef>
              <a:spcAft>
                <a:spcPts val="1200"/>
              </a:spcAft>
            </a:pPr>
            <a:r>
              <a:rPr lang="en-US" sz="1800" dirty="0"/>
              <a:t>Defines which data they can access, and what they can do with it.</a:t>
            </a:r>
          </a:p>
        </p:txBody>
      </p:sp>
      <p:grpSp>
        <p:nvGrpSpPr>
          <p:cNvPr id="36" name="Group 35" descr="Authenticated user checked against a list of user who can enter a server, their name is missing to Authorization is denied.">
            <a:extLst>
              <a:ext uri="{FF2B5EF4-FFF2-40B4-BE49-F238E27FC236}">
                <a16:creationId xmlns:a16="http://schemas.microsoft.com/office/drawing/2014/main" id="{51DA9E21-5897-6ABB-11AD-8D58E9FF46F2}"/>
              </a:ext>
            </a:extLst>
          </p:cNvPr>
          <p:cNvGrpSpPr/>
          <p:nvPr/>
        </p:nvGrpSpPr>
        <p:grpSpPr>
          <a:xfrm>
            <a:off x="6676477" y="4612827"/>
            <a:ext cx="4341480" cy="793300"/>
            <a:chOff x="6578628" y="4915100"/>
            <a:chExt cx="5004227" cy="914400"/>
          </a:xfrm>
        </p:grpSpPr>
        <p:pic>
          <p:nvPicPr>
            <p:cNvPr id="37" name="Picture 36" descr="Small card with picture and lines on it representing a government issued and verified id-card.">
              <a:extLst>
                <a:ext uri="{FF2B5EF4-FFF2-40B4-BE49-F238E27FC236}">
                  <a16:creationId xmlns:a16="http://schemas.microsoft.com/office/drawing/2014/main" id="{A7C04888-A988-9E0C-3560-C0031120C697}"/>
                </a:ext>
              </a:extLst>
            </p:cNvPr>
            <p:cNvPicPr>
              <a:picLocks noChangeAspect="1"/>
            </p:cNvPicPr>
            <p:nvPr/>
          </p:nvPicPr>
          <p:blipFill>
            <a:blip r:embed="rId7"/>
            <a:stretch>
              <a:fillRect/>
            </a:stretch>
          </p:blipFill>
          <p:spPr>
            <a:xfrm>
              <a:off x="6578628" y="4934150"/>
              <a:ext cx="1371600" cy="876300"/>
            </a:xfrm>
            <a:prstGeom prst="rect">
              <a:avLst/>
            </a:prstGeom>
          </p:spPr>
        </p:pic>
        <p:pic>
          <p:nvPicPr>
            <p:cNvPr id="38" name="Graphic 37" descr="Add">
              <a:extLst>
                <a:ext uri="{FF2B5EF4-FFF2-40B4-BE49-F238E27FC236}">
                  <a16:creationId xmlns:a16="http://schemas.microsoft.com/office/drawing/2014/main" id="{F21E18CD-081B-E9C7-3ADD-757FAFEDFE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7100" y="5092770"/>
              <a:ext cx="559061" cy="559061"/>
            </a:xfrm>
            <a:prstGeom prst="rect">
              <a:avLst/>
            </a:prstGeom>
          </p:spPr>
        </p:pic>
        <p:pic>
          <p:nvPicPr>
            <p:cNvPr id="39" name="Graphic 38" descr="List">
              <a:extLst>
                <a:ext uri="{FF2B5EF4-FFF2-40B4-BE49-F238E27FC236}">
                  <a16:creationId xmlns:a16="http://schemas.microsoft.com/office/drawing/2014/main" id="{487F2CBD-D436-CC57-0A49-A2F38E6B76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37089" y="4915100"/>
              <a:ext cx="914400" cy="914400"/>
            </a:xfrm>
            <a:prstGeom prst="rect">
              <a:avLst/>
            </a:prstGeom>
          </p:spPr>
        </p:pic>
        <p:pic>
          <p:nvPicPr>
            <p:cNvPr id="40" name="Graphic 39" descr="Cross out or red-x mark.">
              <a:extLst>
                <a:ext uri="{FF2B5EF4-FFF2-40B4-BE49-F238E27FC236}">
                  <a16:creationId xmlns:a16="http://schemas.microsoft.com/office/drawing/2014/main" id="{5B74E12A-DCE1-8F39-57FA-CDCDC54937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47565" y="5277805"/>
              <a:ext cx="188991" cy="188991"/>
            </a:xfrm>
            <a:prstGeom prst="rect">
              <a:avLst/>
            </a:prstGeom>
          </p:spPr>
        </p:pic>
        <p:pic>
          <p:nvPicPr>
            <p:cNvPr id="41" name="Graphic 40" descr="Arrow Right">
              <a:extLst>
                <a:ext uri="{FF2B5EF4-FFF2-40B4-BE49-F238E27FC236}">
                  <a16:creationId xmlns:a16="http://schemas.microsoft.com/office/drawing/2014/main" id="{B238F303-B512-ADFE-EB7E-655882C9BB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1032" y="4915100"/>
              <a:ext cx="914400" cy="914400"/>
            </a:xfrm>
            <a:prstGeom prst="rect">
              <a:avLst/>
            </a:prstGeom>
          </p:spPr>
        </p:pic>
        <p:pic>
          <p:nvPicPr>
            <p:cNvPr id="42" name="Graphic 41" descr="Door Closed">
              <a:extLst>
                <a:ext uri="{FF2B5EF4-FFF2-40B4-BE49-F238E27FC236}">
                  <a16:creationId xmlns:a16="http://schemas.microsoft.com/office/drawing/2014/main" id="{0DA39969-F348-9124-D6E5-F323749944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62920" y="4915100"/>
              <a:ext cx="914400" cy="914400"/>
            </a:xfrm>
            <a:prstGeom prst="rect">
              <a:avLst/>
            </a:prstGeom>
          </p:spPr>
        </p:pic>
        <p:pic>
          <p:nvPicPr>
            <p:cNvPr id="43" name="Graphic 42" descr="Cross out or red-x mark.">
              <a:extLst>
                <a:ext uri="{FF2B5EF4-FFF2-40B4-BE49-F238E27FC236}">
                  <a16:creationId xmlns:a16="http://schemas.microsoft.com/office/drawing/2014/main" id="{88EB500E-BDA4-3EFA-A51F-1250944C5CD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68455" y="4915100"/>
              <a:ext cx="914400" cy="914400"/>
            </a:xfrm>
            <a:prstGeom prst="rect">
              <a:avLst/>
            </a:prstGeom>
          </p:spPr>
        </p:pic>
      </p:grpSp>
      <p:grpSp>
        <p:nvGrpSpPr>
          <p:cNvPr id="3" name="Group 2">
            <a:extLst>
              <a:ext uri="{FF2B5EF4-FFF2-40B4-BE49-F238E27FC236}">
                <a16:creationId xmlns:a16="http://schemas.microsoft.com/office/drawing/2014/main" id="{26CBC53F-68D2-9DC9-9145-66F2867E4282}"/>
              </a:ext>
              <a:ext uri="{C183D7F6-B498-43B3-948B-1728B52AA6E4}">
                <adec:decorative xmlns:adec="http://schemas.microsoft.com/office/drawing/2017/decorative" val="1"/>
              </a:ext>
            </a:extLst>
          </p:cNvPr>
          <p:cNvGrpSpPr/>
          <p:nvPr/>
        </p:nvGrpSpPr>
        <p:grpSpPr>
          <a:xfrm>
            <a:off x="586389" y="4240220"/>
            <a:ext cx="10869583" cy="1538514"/>
            <a:chOff x="586389" y="4240220"/>
            <a:chExt cx="10869583" cy="1538514"/>
          </a:xfrm>
          <a:noFill/>
        </p:grpSpPr>
        <p:sp>
          <p:nvSpPr>
            <p:cNvPr id="22" name="Rectangle 21">
              <a:extLst>
                <a:ext uri="{FF2B5EF4-FFF2-40B4-BE49-F238E27FC236}">
                  <a16:creationId xmlns:a16="http://schemas.microsoft.com/office/drawing/2014/main" id="{0273F7D7-C6CA-B08C-2FCB-DDF408DBD797}"/>
                </a:ext>
              </a:extLst>
            </p:cNvPr>
            <p:cNvSpPr>
              <a:spLocks/>
            </p:cNvSpPr>
            <p:nvPr/>
          </p:nvSpPr>
          <p:spPr bwMode="auto">
            <a:xfrm>
              <a:off x="586389" y="4240220"/>
              <a:ext cx="5217510" cy="1538514"/>
            </a:xfrm>
            <a:prstGeom prst="rect">
              <a:avLst/>
            </a:prstGeom>
            <a:grp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D8A3BA9-EE6A-1148-AD77-39DCE10596A3}"/>
                </a:ext>
              </a:extLst>
            </p:cNvPr>
            <p:cNvSpPr>
              <a:spLocks/>
            </p:cNvSpPr>
            <p:nvPr/>
          </p:nvSpPr>
          <p:spPr bwMode="auto">
            <a:xfrm>
              <a:off x="6238462" y="4240220"/>
              <a:ext cx="5217510" cy="1538514"/>
            </a:xfrm>
            <a:prstGeom prst="rect">
              <a:avLst/>
            </a:prstGeom>
            <a:grp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054B2DDB-5E59-EA44-8EF7-7B5AC018A73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5615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273D39-93B9-A416-8399-01E4D26ACD26}"/>
              </a:ext>
            </a:extLst>
          </p:cNvPr>
          <p:cNvSpPr>
            <a:spLocks noGrp="1"/>
          </p:cNvSpPr>
          <p:nvPr>
            <p:ph type="title"/>
          </p:nvPr>
        </p:nvSpPr>
        <p:spPr/>
        <p:txBody>
          <a:bodyPr/>
          <a:lstStyle/>
          <a:p>
            <a:r>
              <a:rPr lang="en-US" dirty="0"/>
              <a:t>Multifactor authentication</a:t>
            </a:r>
          </a:p>
        </p:txBody>
      </p:sp>
      <p:pic>
        <p:nvPicPr>
          <p:cNvPr id="12" name="Picture Placeholder 11" descr="Image of a username and password entry screen, mobile phone, usb key, smart card, image representing various types of biometric authentication, and certificate all in a line, representing how they can all be tied together to provide MFA">
            <a:extLst>
              <a:ext uri="{FF2B5EF4-FFF2-40B4-BE49-F238E27FC236}">
                <a16:creationId xmlns:a16="http://schemas.microsoft.com/office/drawing/2014/main" id="{367C83D2-2150-8178-EAE3-F55989EFD237}"/>
              </a:ext>
            </a:extLst>
          </p:cNvPr>
          <p:cNvPicPr>
            <a:picLocks noGrp="1" noChangeAspect="1"/>
          </p:cNvPicPr>
          <p:nvPr>
            <p:ph type="pic" sz="quarter" idx="21"/>
          </p:nvPr>
        </p:nvPicPr>
        <p:blipFill rotWithShape="1">
          <a:blip r:embed="rId3"/>
          <a:srcRect l="-11461" t="-19462" r="-11461" b="-19462"/>
          <a:stretch/>
        </p:blipFill>
        <p:spPr>
          <a:xfrm>
            <a:off x="0" y="1152525"/>
            <a:ext cx="12192000" cy="3444875"/>
          </a:xfrm>
          <a:prstGeom prst="rect">
            <a:avLst/>
          </a:prstGeom>
          <a:solidFill>
            <a:schemeClr val="bg1"/>
          </a:solidFill>
          <a:ln w="19050">
            <a:solidFill>
              <a:schemeClr val="accent4"/>
            </a:solidFill>
          </a:ln>
        </p:spPr>
      </p:pic>
      <p:sp>
        <p:nvSpPr>
          <p:cNvPr id="9" name="Text Placeholder 8">
            <a:extLst>
              <a:ext uri="{FF2B5EF4-FFF2-40B4-BE49-F238E27FC236}">
                <a16:creationId xmlns:a16="http://schemas.microsoft.com/office/drawing/2014/main" id="{68320C63-6D88-EEB0-E262-5D1BADD4FEB6}"/>
              </a:ext>
            </a:extLst>
          </p:cNvPr>
          <p:cNvSpPr>
            <a:spLocks noGrp="1"/>
          </p:cNvSpPr>
          <p:nvPr>
            <p:ph type="body" sz="quarter" idx="15"/>
          </p:nvPr>
        </p:nvSpPr>
        <p:spPr>
          <a:xfrm>
            <a:off x="586390" y="4978881"/>
            <a:ext cx="10854380" cy="969496"/>
          </a:xfrm>
        </p:spPr>
        <p:txBody>
          <a:bodyPr/>
          <a:lstStyle/>
          <a:p>
            <a:pPr marL="0" indent="0">
              <a:spcBef>
                <a:spcPts val="0"/>
              </a:spcBef>
              <a:spcAft>
                <a:spcPts val="600"/>
              </a:spcAft>
              <a:buNone/>
            </a:pPr>
            <a:r>
              <a:rPr lang="en-US" sz="2000" dirty="0"/>
              <a:t>Provides additional security for your identities by requiring two or more elements for full authentication. </a:t>
            </a:r>
          </a:p>
          <a:p>
            <a:pPr marL="406400" indent="-234950">
              <a:spcBef>
                <a:spcPts val="0"/>
              </a:spcBef>
              <a:spcAft>
                <a:spcPts val="600"/>
              </a:spcAft>
            </a:pPr>
            <a:r>
              <a:rPr lang="en-US" sz="1800" dirty="0"/>
              <a:t>Something you know </a:t>
            </a:r>
            <a:r>
              <a:rPr lang="en-IE" sz="1800" dirty="0">
                <a:cs typeface="Segoe UI Semilight" pitchFamily="34" charset="0"/>
                <a:sym typeface="Wingdings" panose="05000000000000000000" pitchFamily="2" charset="2"/>
              </a:rPr>
              <a:t></a:t>
            </a:r>
            <a:r>
              <a:rPr lang="en-US" sz="1800" dirty="0"/>
              <a:t> Something you possess </a:t>
            </a:r>
            <a:r>
              <a:rPr lang="en-IE" sz="1800" dirty="0">
                <a:cs typeface="Segoe UI Semilight" pitchFamily="34" charset="0"/>
                <a:sym typeface="Wingdings" panose="05000000000000000000" pitchFamily="2" charset="2"/>
              </a:rPr>
              <a:t></a:t>
            </a:r>
            <a:r>
              <a:rPr lang="en-US" sz="1800" dirty="0"/>
              <a:t> Something you are</a:t>
            </a:r>
          </a:p>
        </p:txBody>
      </p:sp>
      <p:sp>
        <p:nvSpPr>
          <p:cNvPr id="2" name="Footer Placeholder 1">
            <a:extLst>
              <a:ext uri="{FF2B5EF4-FFF2-40B4-BE49-F238E27FC236}">
                <a16:creationId xmlns:a16="http://schemas.microsoft.com/office/drawing/2014/main" id="{C357517C-D0F6-72E3-801A-9C12C477F90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888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CA3877-0AD2-D255-8D31-FF12253C509C}"/>
              </a:ext>
            </a:extLst>
          </p:cNvPr>
          <p:cNvSpPr>
            <a:spLocks noGrp="1"/>
          </p:cNvSpPr>
          <p:nvPr>
            <p:ph type="title"/>
          </p:nvPr>
        </p:nvSpPr>
        <p:spPr/>
        <p:txBody>
          <a:bodyPr/>
          <a:lstStyle/>
          <a:p>
            <a:r>
              <a:rPr lang="en-US" dirty="0"/>
              <a:t>Microsoft </a:t>
            </a:r>
            <a:r>
              <a:rPr lang="en-US" dirty="0" err="1"/>
              <a:t>Entra</a:t>
            </a:r>
            <a:r>
              <a:rPr lang="en-US" dirty="0"/>
              <a:t> External ID B2B</a:t>
            </a:r>
          </a:p>
        </p:txBody>
      </p:sp>
      <p:pic>
        <p:nvPicPr>
          <p:cNvPr id="7" name="Picture 6" descr="Illustration showing the B2B model with self-service or invitation based sign-ups.">
            <a:extLst>
              <a:ext uri="{FF2B5EF4-FFF2-40B4-BE49-F238E27FC236}">
                <a16:creationId xmlns:a16="http://schemas.microsoft.com/office/drawing/2014/main" id="{3166F4DE-C8E7-305D-4B23-05D7BEF00455}"/>
              </a:ext>
            </a:extLst>
          </p:cNvPr>
          <p:cNvPicPr>
            <a:picLocks noChangeAspect="1"/>
          </p:cNvPicPr>
          <p:nvPr/>
        </p:nvPicPr>
        <p:blipFill rotWithShape="1">
          <a:blip r:embed="rId3"/>
          <a:srcRect l="-6928" t="-803" r="-6928" b="-803"/>
          <a:stretch/>
        </p:blipFill>
        <p:spPr>
          <a:xfrm>
            <a:off x="579439" y="1581150"/>
            <a:ext cx="11020424" cy="4691634"/>
          </a:xfrm>
          <a:prstGeom prst="rect">
            <a:avLst/>
          </a:prstGeom>
          <a:ln w="19050">
            <a:solidFill>
              <a:schemeClr val="accent4"/>
            </a:solidFill>
          </a:ln>
        </p:spPr>
      </p:pic>
      <p:sp>
        <p:nvSpPr>
          <p:cNvPr id="2" name="Footer Placeholder 1">
            <a:extLst>
              <a:ext uri="{FF2B5EF4-FFF2-40B4-BE49-F238E27FC236}">
                <a16:creationId xmlns:a16="http://schemas.microsoft.com/office/drawing/2014/main" id="{0225609C-53EC-4161-1921-B5BBB807E28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168762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3BCF5B-6C1F-D06A-37FF-5AAAE5C95728}"/>
              </a:ext>
            </a:extLst>
          </p:cNvPr>
          <p:cNvSpPr>
            <a:spLocks noGrp="1"/>
          </p:cNvSpPr>
          <p:nvPr>
            <p:ph type="title"/>
          </p:nvPr>
        </p:nvSpPr>
        <p:spPr/>
        <p:txBody>
          <a:bodyPr/>
          <a:lstStyle/>
          <a:p>
            <a:r>
              <a:rPr lang="en-US" dirty="0"/>
              <a:t>Azure AD External Identities B2C</a:t>
            </a:r>
          </a:p>
        </p:txBody>
      </p:sp>
      <p:pic>
        <p:nvPicPr>
          <p:cNvPr id="9" name="Picture 8" descr="Illustration of the B2C model showing custom sign-up policies for customers and consumers.">
            <a:extLst>
              <a:ext uri="{FF2B5EF4-FFF2-40B4-BE49-F238E27FC236}">
                <a16:creationId xmlns:a16="http://schemas.microsoft.com/office/drawing/2014/main" id="{326A2829-E467-1B45-238B-E108DA68C980}"/>
              </a:ext>
            </a:extLst>
          </p:cNvPr>
          <p:cNvPicPr>
            <a:picLocks/>
          </p:cNvPicPr>
          <p:nvPr/>
        </p:nvPicPr>
        <p:blipFill rotWithShape="1">
          <a:blip r:embed="rId3"/>
          <a:srcRect l="-1521" t="57595" r="-1521" b="-5137"/>
          <a:stretch/>
        </p:blipFill>
        <p:spPr>
          <a:xfrm>
            <a:off x="579438" y="1581149"/>
            <a:ext cx="11020424" cy="4691635"/>
          </a:xfrm>
          <a:prstGeom prst="rect">
            <a:avLst/>
          </a:prstGeom>
          <a:ln w="19050">
            <a:solidFill>
              <a:schemeClr val="accent4"/>
            </a:solidFill>
          </a:ln>
        </p:spPr>
      </p:pic>
      <p:sp>
        <p:nvSpPr>
          <p:cNvPr id="2" name="Footer Placeholder 1">
            <a:extLst>
              <a:ext uri="{FF2B5EF4-FFF2-40B4-BE49-F238E27FC236}">
                <a16:creationId xmlns:a16="http://schemas.microsoft.com/office/drawing/2014/main" id="{A1ED2288-5477-78D3-C66D-80DF2182EC0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315303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3C86D0-4CB3-0B58-AC23-A567C877706B}"/>
              </a:ext>
            </a:extLst>
          </p:cNvPr>
          <p:cNvSpPr>
            <a:spLocks noGrp="1"/>
          </p:cNvSpPr>
          <p:nvPr>
            <p:ph type="title"/>
          </p:nvPr>
        </p:nvSpPr>
        <p:spPr/>
        <p:txBody>
          <a:bodyPr/>
          <a:lstStyle/>
          <a:p>
            <a:r>
              <a:rPr lang="en-US" dirty="0"/>
              <a:t>Conditional Access</a:t>
            </a:r>
          </a:p>
        </p:txBody>
      </p:sp>
      <p:sp>
        <p:nvSpPr>
          <p:cNvPr id="8" name="Text Placeholder 7">
            <a:extLst>
              <a:ext uri="{FF2B5EF4-FFF2-40B4-BE49-F238E27FC236}">
                <a16:creationId xmlns:a16="http://schemas.microsoft.com/office/drawing/2014/main" id="{7B12B016-53C1-2085-325C-DCD4D26FCC44}"/>
              </a:ext>
            </a:extLst>
          </p:cNvPr>
          <p:cNvSpPr>
            <a:spLocks noGrp="1"/>
          </p:cNvSpPr>
          <p:nvPr>
            <p:ph type="body" sz="quarter" idx="16"/>
          </p:nvPr>
        </p:nvSpPr>
        <p:spPr>
          <a:xfrm>
            <a:off x="584200" y="1594155"/>
            <a:ext cx="3174143" cy="1231106"/>
          </a:xfrm>
        </p:spPr>
        <p:txBody>
          <a:bodyPr/>
          <a:lstStyle/>
          <a:p>
            <a:r>
              <a:rPr lang="en-US" sz="2000" b="1" dirty="0">
                <a:latin typeface="+mn-lt"/>
              </a:rPr>
              <a:t>Conditional Access </a:t>
            </a:r>
            <a:r>
              <a:rPr lang="en-US" sz="2000" dirty="0">
                <a:latin typeface="+mn-lt"/>
              </a:rPr>
              <a:t>is used to bring signals together, to make decisions, and enforce organizational policies.</a:t>
            </a:r>
          </a:p>
        </p:txBody>
      </p:sp>
      <p:sp>
        <p:nvSpPr>
          <p:cNvPr id="7" name="Text Placeholder 6">
            <a:extLst>
              <a:ext uri="{FF2B5EF4-FFF2-40B4-BE49-F238E27FC236}">
                <a16:creationId xmlns:a16="http://schemas.microsoft.com/office/drawing/2014/main" id="{7F1892DF-D35F-6918-EB95-0A55DD6E7E79}"/>
              </a:ext>
            </a:extLst>
          </p:cNvPr>
          <p:cNvSpPr>
            <a:spLocks noGrp="1"/>
          </p:cNvSpPr>
          <p:nvPr>
            <p:ph type="body" sz="quarter" idx="15"/>
          </p:nvPr>
        </p:nvSpPr>
        <p:spPr>
          <a:xfrm>
            <a:off x="586389" y="3256644"/>
            <a:ext cx="3172811" cy="1692771"/>
          </a:xfrm>
        </p:spPr>
        <p:txBody>
          <a:bodyPr/>
          <a:lstStyle/>
          <a:p>
            <a:pPr marL="342900" indent="-225425">
              <a:spcBef>
                <a:spcPts val="0"/>
              </a:spcBef>
              <a:spcAft>
                <a:spcPts val="600"/>
              </a:spcAft>
            </a:pPr>
            <a:r>
              <a:rPr lang="en-US" sz="1800" dirty="0">
                <a:cs typeface="Segoe UI Semilight" panose="020B0402040204020203" pitchFamily="34" charset="0"/>
              </a:rPr>
              <a:t>User or group membership</a:t>
            </a:r>
          </a:p>
          <a:p>
            <a:pPr marL="342900" indent="-225425">
              <a:spcBef>
                <a:spcPts val="0"/>
              </a:spcBef>
              <a:spcAft>
                <a:spcPts val="600"/>
              </a:spcAft>
            </a:pPr>
            <a:r>
              <a:rPr lang="en-US" sz="1800" dirty="0">
                <a:cs typeface="Segoe UI Semilight" panose="020B0402040204020203" pitchFamily="34" charset="0"/>
              </a:rPr>
              <a:t>IP location</a:t>
            </a:r>
          </a:p>
          <a:p>
            <a:pPr marL="342900" indent="-225425">
              <a:spcBef>
                <a:spcPts val="0"/>
              </a:spcBef>
              <a:spcAft>
                <a:spcPts val="600"/>
              </a:spcAft>
            </a:pPr>
            <a:r>
              <a:rPr lang="en-US" sz="1800" dirty="0">
                <a:cs typeface="Segoe UI Semilight" panose="020B0402040204020203" pitchFamily="34" charset="0"/>
              </a:rPr>
              <a:t>Device</a:t>
            </a:r>
          </a:p>
          <a:p>
            <a:pPr marL="342900" indent="-225425">
              <a:spcBef>
                <a:spcPts val="0"/>
              </a:spcBef>
              <a:spcAft>
                <a:spcPts val="600"/>
              </a:spcAft>
            </a:pPr>
            <a:r>
              <a:rPr lang="en-US" sz="1800" dirty="0">
                <a:cs typeface="Segoe UI Semilight" panose="020B0402040204020203" pitchFamily="34" charset="0"/>
              </a:rPr>
              <a:t>Application</a:t>
            </a:r>
          </a:p>
          <a:p>
            <a:pPr marL="342900" indent="-225425">
              <a:spcBef>
                <a:spcPts val="0"/>
              </a:spcBef>
              <a:spcAft>
                <a:spcPts val="600"/>
              </a:spcAft>
            </a:pPr>
            <a:r>
              <a:rPr lang="en-US" sz="1800" dirty="0">
                <a:cs typeface="Segoe UI Semilight" panose="020B0402040204020203" pitchFamily="34" charset="0"/>
              </a:rPr>
              <a:t>Risk detection</a:t>
            </a:r>
          </a:p>
        </p:txBody>
      </p:sp>
      <p:sp>
        <p:nvSpPr>
          <p:cNvPr id="2" name="Footer Placeholder 1">
            <a:extLst>
              <a:ext uri="{FF2B5EF4-FFF2-40B4-BE49-F238E27FC236}">
                <a16:creationId xmlns:a16="http://schemas.microsoft.com/office/drawing/2014/main" id="{45641794-00F4-8443-17B0-608429DC23D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pic>
        <p:nvPicPr>
          <p:cNvPr id="10" name="Picture 2" descr="Conceptual Conditional Access process flow.">
            <a:extLst>
              <a:ext uri="{FF2B5EF4-FFF2-40B4-BE49-F238E27FC236}">
                <a16:creationId xmlns:a16="http://schemas.microsoft.com/office/drawing/2014/main" id="{8A75FA8C-CE62-C30C-AF74-A10E2C7814E2}"/>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3760" t="-27831" r="-3760" b="-27831"/>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74343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D2D2DA7C-ED85-8364-C2F2-01D879C9AB31}"/>
              </a:ext>
            </a:extLst>
          </p:cNvPr>
          <p:cNvSpPr>
            <a:spLocks noGrp="1"/>
          </p:cNvSpPr>
          <p:nvPr>
            <p:ph type="title"/>
          </p:nvPr>
        </p:nvSpPr>
        <p:spPr/>
        <p:txBody>
          <a:bodyPr/>
          <a:lstStyle/>
          <a:p>
            <a:r>
              <a:rPr lang="en-US" noProof="0" dirty="0"/>
              <a:t>Role-based access control</a:t>
            </a:r>
            <a:endParaRPr lang="en-US" dirty="0"/>
          </a:p>
        </p:txBody>
      </p:sp>
      <p:sp>
        <p:nvSpPr>
          <p:cNvPr id="30" name="Text Placeholder 29">
            <a:extLst>
              <a:ext uri="{FF2B5EF4-FFF2-40B4-BE49-F238E27FC236}">
                <a16:creationId xmlns:a16="http://schemas.microsoft.com/office/drawing/2014/main" id="{65026A44-6D4C-055B-3ED4-B64138261EC0}"/>
              </a:ext>
            </a:extLst>
          </p:cNvPr>
          <p:cNvSpPr>
            <a:spLocks noGrp="1"/>
          </p:cNvSpPr>
          <p:nvPr>
            <p:ph type="body" sz="quarter" idx="16"/>
          </p:nvPr>
        </p:nvSpPr>
        <p:spPr>
          <a:xfrm>
            <a:off x="584200" y="1594155"/>
            <a:ext cx="3174143" cy="3693319"/>
          </a:xfrm>
        </p:spPr>
        <p:txBody>
          <a:bodyPr/>
          <a:lstStyle/>
          <a:p>
            <a:pPr marL="292100" indent="-292100">
              <a:spcAft>
                <a:spcPts val="1200"/>
              </a:spcAft>
              <a:buFont typeface="Arial" panose="020B0604020202020204" pitchFamily="34" charset="0"/>
              <a:buChar char="•"/>
            </a:pPr>
            <a:r>
              <a:rPr lang="en-US" sz="2000" dirty="0">
                <a:latin typeface="+mn-lt"/>
              </a:rPr>
              <a:t>Fine-grained access management.</a:t>
            </a:r>
          </a:p>
          <a:p>
            <a:pPr marL="292100" indent="-292100">
              <a:spcAft>
                <a:spcPts val="1200"/>
              </a:spcAft>
              <a:buFont typeface="Arial" panose="020B0604020202020204" pitchFamily="34" charset="0"/>
              <a:buChar char="•"/>
            </a:pPr>
            <a:r>
              <a:rPr lang="en-US" sz="2000" dirty="0">
                <a:latin typeface="+mn-lt"/>
              </a:rPr>
              <a:t>Segregate duties within the team and grant only the amount of access to users that they need to perform their jobs.</a:t>
            </a:r>
          </a:p>
          <a:p>
            <a:pPr marL="292100" indent="-292100">
              <a:spcAft>
                <a:spcPts val="1200"/>
              </a:spcAft>
              <a:buFont typeface="Arial" panose="020B0604020202020204" pitchFamily="34" charset="0"/>
              <a:buChar char="•"/>
            </a:pPr>
            <a:r>
              <a:rPr lang="en-US" sz="2000" dirty="0">
                <a:latin typeface="+mn-lt"/>
              </a:rPr>
              <a:t>Enables access to the Azure portal and controlling access to resources.</a:t>
            </a:r>
          </a:p>
        </p:txBody>
      </p:sp>
      <p:grpSp>
        <p:nvGrpSpPr>
          <p:cNvPr id="3" name="Group 2" descr="Users, apps, and user groups are shown using Microsoft Entra ID to access an Azure subscription with resource groups. ">
            <a:extLst>
              <a:ext uri="{FF2B5EF4-FFF2-40B4-BE49-F238E27FC236}">
                <a16:creationId xmlns:a16="http://schemas.microsoft.com/office/drawing/2014/main" id="{2F152FAE-9A53-C106-1E32-61C5A4AE26F3}"/>
              </a:ext>
            </a:extLst>
          </p:cNvPr>
          <p:cNvGrpSpPr/>
          <p:nvPr/>
        </p:nvGrpSpPr>
        <p:grpSpPr>
          <a:xfrm>
            <a:off x="5244535" y="2010022"/>
            <a:ext cx="5174793" cy="3572969"/>
            <a:chOff x="6145148" y="1188720"/>
            <a:chExt cx="5705453" cy="4261150"/>
          </a:xfrm>
        </p:grpSpPr>
        <p:pic>
          <p:nvPicPr>
            <p:cNvPr id="4" name="Picture 3">
              <a:extLst>
                <a:ext uri="{FF2B5EF4-FFF2-40B4-BE49-F238E27FC236}">
                  <a16:creationId xmlns:a16="http://schemas.microsoft.com/office/drawing/2014/main" id="{1224C2CD-4903-56DA-1EE2-52363FB4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5901" y="3638169"/>
              <a:ext cx="542676" cy="542676"/>
            </a:xfrm>
            <a:prstGeom prst="rect">
              <a:avLst/>
            </a:prstGeom>
          </p:spPr>
        </p:pic>
        <p:pic>
          <p:nvPicPr>
            <p:cNvPr id="5" name="Picture 4">
              <a:extLst>
                <a:ext uri="{FF2B5EF4-FFF2-40B4-BE49-F238E27FC236}">
                  <a16:creationId xmlns:a16="http://schemas.microsoft.com/office/drawing/2014/main" id="{E974A83C-35D7-CDE9-BF05-A5CE69AFE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148" y="3638169"/>
              <a:ext cx="542676" cy="542676"/>
            </a:xfrm>
            <a:prstGeom prst="rect">
              <a:avLst/>
            </a:prstGeom>
          </p:spPr>
        </p:pic>
        <p:sp>
          <p:nvSpPr>
            <p:cNvPr id="6" name="Freeform 30">
              <a:extLst>
                <a:ext uri="{FF2B5EF4-FFF2-40B4-BE49-F238E27FC236}">
                  <a16:creationId xmlns:a16="http://schemas.microsoft.com/office/drawing/2014/main" id="{ACC57216-B809-A8B7-22C4-7E36E95EE253}"/>
                </a:ext>
              </a:extLst>
            </p:cNvPr>
            <p:cNvSpPr/>
            <p:nvPr/>
          </p:nvSpPr>
          <p:spPr>
            <a:xfrm>
              <a:off x="7206998" y="1739900"/>
              <a:ext cx="3022600" cy="1892300"/>
            </a:xfrm>
            <a:custGeom>
              <a:avLst/>
              <a:gdLst>
                <a:gd name="connsiteX0" fmla="*/ 0 w 3022600"/>
                <a:gd name="connsiteY0" fmla="*/ 1892300 h 1892300"/>
                <a:gd name="connsiteX1" fmla="*/ 0 w 3022600"/>
                <a:gd name="connsiteY1" fmla="*/ 0 h 1892300"/>
                <a:gd name="connsiteX2" fmla="*/ 3022600 w 3022600"/>
                <a:gd name="connsiteY2" fmla="*/ 0 h 1892300"/>
                <a:gd name="connsiteX3" fmla="*/ 3022600 w 3022600"/>
                <a:gd name="connsiteY3" fmla="*/ 1562100 h 1892300"/>
              </a:gdLst>
              <a:ahLst/>
              <a:cxnLst>
                <a:cxn ang="0">
                  <a:pos x="connsiteX0" y="connsiteY0"/>
                </a:cxn>
                <a:cxn ang="0">
                  <a:pos x="connsiteX1" y="connsiteY1"/>
                </a:cxn>
                <a:cxn ang="0">
                  <a:pos x="connsiteX2" y="connsiteY2"/>
                </a:cxn>
                <a:cxn ang="0">
                  <a:pos x="connsiteX3" y="connsiteY3"/>
                </a:cxn>
              </a:cxnLst>
              <a:rect l="l" t="t" r="r" b="b"/>
              <a:pathLst>
                <a:path w="3022600" h="1892300">
                  <a:moveTo>
                    <a:pt x="0" y="1892300"/>
                  </a:moveTo>
                  <a:lnTo>
                    <a:pt x="0" y="0"/>
                  </a:lnTo>
                  <a:lnTo>
                    <a:pt x="3022600" y="0"/>
                  </a:lnTo>
                  <a:lnTo>
                    <a:pt x="3022600" y="1562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Freeform 31">
              <a:extLst>
                <a:ext uri="{FF2B5EF4-FFF2-40B4-BE49-F238E27FC236}">
                  <a16:creationId xmlns:a16="http://schemas.microsoft.com/office/drawing/2014/main" id="{A7DFF327-1DA4-32C6-C777-B9F94E0F3AD7}"/>
                </a:ext>
              </a:extLst>
            </p:cNvPr>
            <p:cNvSpPr/>
            <p:nvPr/>
          </p:nvSpPr>
          <p:spPr>
            <a:xfrm>
              <a:off x="6414998" y="3224213"/>
              <a:ext cx="1583022" cy="419100"/>
            </a:xfrm>
            <a:custGeom>
              <a:avLst/>
              <a:gdLst>
                <a:gd name="connsiteX0" fmla="*/ 0 w 1628775"/>
                <a:gd name="connsiteY0" fmla="*/ 404812 h 419100"/>
                <a:gd name="connsiteX1" fmla="*/ 0 w 1628775"/>
                <a:gd name="connsiteY1" fmla="*/ 0 h 419100"/>
                <a:gd name="connsiteX2" fmla="*/ 1628775 w 1628775"/>
                <a:gd name="connsiteY2" fmla="*/ 0 h 419100"/>
                <a:gd name="connsiteX3" fmla="*/ 1628775 w 1628775"/>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1628775" h="419100">
                  <a:moveTo>
                    <a:pt x="0" y="404812"/>
                  </a:moveTo>
                  <a:lnTo>
                    <a:pt x="0" y="0"/>
                  </a:lnTo>
                  <a:lnTo>
                    <a:pt x="1628775" y="0"/>
                  </a:lnTo>
                  <a:lnTo>
                    <a:pt x="1628775" y="419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32">
              <a:extLst>
                <a:ext uri="{FF2B5EF4-FFF2-40B4-BE49-F238E27FC236}">
                  <a16:creationId xmlns:a16="http://schemas.microsoft.com/office/drawing/2014/main" id="{91460717-0A94-CCDD-496E-E1612AFD130F}"/>
                </a:ext>
              </a:extLst>
            </p:cNvPr>
            <p:cNvSpPr/>
            <p:nvPr/>
          </p:nvSpPr>
          <p:spPr>
            <a:xfrm>
              <a:off x="10496460" y="3454400"/>
              <a:ext cx="376238" cy="1558777"/>
            </a:xfrm>
            <a:custGeom>
              <a:avLst/>
              <a:gdLst>
                <a:gd name="connsiteX0" fmla="*/ 0 w 466725"/>
                <a:gd name="connsiteY0" fmla="*/ 0 h 1481137"/>
                <a:gd name="connsiteX1" fmla="*/ 309563 w 466725"/>
                <a:gd name="connsiteY1" fmla="*/ 0 h 1481137"/>
                <a:gd name="connsiteX2" fmla="*/ 309563 w 466725"/>
                <a:gd name="connsiteY2" fmla="*/ 1481137 h 1481137"/>
                <a:gd name="connsiteX3" fmla="*/ 466725 w 466725"/>
                <a:gd name="connsiteY3" fmla="*/ 1481137 h 1481137"/>
              </a:gdLst>
              <a:ahLst/>
              <a:cxnLst>
                <a:cxn ang="0">
                  <a:pos x="connsiteX0" y="connsiteY0"/>
                </a:cxn>
                <a:cxn ang="0">
                  <a:pos x="connsiteX1" y="connsiteY1"/>
                </a:cxn>
                <a:cxn ang="0">
                  <a:pos x="connsiteX2" y="connsiteY2"/>
                </a:cxn>
                <a:cxn ang="0">
                  <a:pos x="connsiteX3" y="connsiteY3"/>
                </a:cxn>
              </a:cxnLst>
              <a:rect l="l" t="t" r="r" b="b"/>
              <a:pathLst>
                <a:path w="466725" h="1481137">
                  <a:moveTo>
                    <a:pt x="0" y="0"/>
                  </a:moveTo>
                  <a:lnTo>
                    <a:pt x="309563" y="0"/>
                  </a:lnTo>
                  <a:lnTo>
                    <a:pt x="309563" y="1481137"/>
                  </a:lnTo>
                  <a:lnTo>
                    <a:pt x="466725" y="1481137"/>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 name="Picture 12">
              <a:extLst>
                <a:ext uri="{FF2B5EF4-FFF2-40B4-BE49-F238E27FC236}">
                  <a16:creationId xmlns:a16="http://schemas.microsoft.com/office/drawing/2014/main" id="{2BEDE86F-73F3-A645-E645-D61DADBBDAF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285775" y="1188720"/>
              <a:ext cx="865045" cy="935706"/>
            </a:xfrm>
            <a:prstGeom prst="rect">
              <a:avLst/>
            </a:prstGeom>
            <a:solidFill>
              <a:schemeClr val="bg1"/>
            </a:solidFill>
          </p:spPr>
        </p:pic>
        <p:sp>
          <p:nvSpPr>
            <p:cNvPr id="10" name="Rectangle 9">
              <a:extLst>
                <a:ext uri="{FF2B5EF4-FFF2-40B4-BE49-F238E27FC236}">
                  <a16:creationId xmlns:a16="http://schemas.microsoft.com/office/drawing/2014/main" id="{42C78921-0936-1001-98B7-D2AAD9A28C1A}"/>
                </a:ext>
              </a:extLst>
            </p:cNvPr>
            <p:cNvSpPr/>
            <p:nvPr/>
          </p:nvSpPr>
          <p:spPr>
            <a:xfrm>
              <a:off x="7941610" y="2132856"/>
              <a:ext cx="1553392" cy="33035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Microsoft </a:t>
              </a:r>
              <a:r>
                <a:rPr kumimoji="0" lang="en-US" sz="1200" b="0" i="0" u="none" strike="noStrike" kern="1200" cap="none" spc="0" normalizeH="0" baseline="0" noProof="0" dirty="0" err="1">
                  <a:ln>
                    <a:noFill/>
                  </a:ln>
                  <a:solidFill>
                    <a:srgbClr val="0072C6"/>
                  </a:solidFill>
                  <a:effectLst/>
                  <a:uLnTx/>
                  <a:uFillTx/>
                  <a:latin typeface="Segoe UI"/>
                  <a:ea typeface="+mn-ea"/>
                  <a:cs typeface="+mn-cs"/>
                </a:rPr>
                <a:t>Entra</a:t>
              </a:r>
              <a:r>
                <a:rPr kumimoji="0" lang="en-US" sz="1200" b="0" i="0" u="none" strike="noStrike" kern="1200" cap="none" spc="0" normalizeH="0" baseline="0" noProof="0" dirty="0">
                  <a:ln>
                    <a:noFill/>
                  </a:ln>
                  <a:solidFill>
                    <a:srgbClr val="0072C6"/>
                  </a:solidFill>
                  <a:effectLst/>
                  <a:uLnTx/>
                  <a:uFillTx/>
                  <a:latin typeface="Segoe UI"/>
                  <a:ea typeface="+mn-ea"/>
                  <a:cs typeface="+mn-cs"/>
                </a:rPr>
                <a:t> ID</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4DD805C-1E04-E16F-07FD-0EC2E948B081}"/>
                </a:ext>
              </a:extLst>
            </p:cNvPr>
            <p:cNvSpPr/>
            <p:nvPr/>
          </p:nvSpPr>
          <p:spPr>
            <a:xfrm>
              <a:off x="10789798" y="4473116"/>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F037D64C-B6D5-0213-CD0F-D20063494623}"/>
                </a:ext>
              </a:extLst>
            </p:cNvPr>
            <p:cNvSpPr/>
            <p:nvPr/>
          </p:nvSpPr>
          <p:spPr>
            <a:xfrm>
              <a:off x="10786821" y="5265204"/>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7F516107-4642-03EE-3E8A-883297F1C819}"/>
                </a:ext>
              </a:extLst>
            </p:cNvPr>
            <p:cNvCxnSpPr/>
            <p:nvPr/>
          </p:nvCxnSpPr>
          <p:spPr>
            <a:xfrm>
              <a:off x="10744892" y="4287091"/>
              <a:ext cx="305078" cy="0"/>
            </a:xfrm>
            <a:prstGeom prst="line">
              <a:avLst/>
            </a:prstGeom>
            <a:noFill/>
            <a:ln w="3175">
              <a:solidFill>
                <a:schemeClr val="bg1">
                  <a:lumMod val="75000"/>
                </a:schemeClr>
              </a:solidFill>
            </a:ln>
          </p:spPr>
        </p:cxnSp>
        <p:cxnSp>
          <p:nvCxnSpPr>
            <p:cNvPr id="14" name="Straight Connector 13">
              <a:extLst>
                <a:ext uri="{FF2B5EF4-FFF2-40B4-BE49-F238E27FC236}">
                  <a16:creationId xmlns:a16="http://schemas.microsoft.com/office/drawing/2014/main" id="{B7E05B29-8E55-0AF7-66EE-01C9C3977CF1}"/>
                </a:ext>
              </a:extLst>
            </p:cNvPr>
            <p:cNvCxnSpPr/>
            <p:nvPr/>
          </p:nvCxnSpPr>
          <p:spPr>
            <a:xfrm>
              <a:off x="10744892" y="5013177"/>
              <a:ext cx="305078" cy="0"/>
            </a:xfrm>
            <a:prstGeom prst="line">
              <a:avLst/>
            </a:prstGeom>
            <a:noFill/>
            <a:ln w="3175">
              <a:solidFill>
                <a:schemeClr val="bg1">
                  <a:lumMod val="75000"/>
                </a:schemeClr>
              </a:solidFill>
            </a:ln>
          </p:spPr>
        </p:cxnSp>
        <p:pic>
          <p:nvPicPr>
            <p:cNvPr id="15" name="Picture 14">
              <a:extLst>
                <a:ext uri="{FF2B5EF4-FFF2-40B4-BE49-F238E27FC236}">
                  <a16:creationId xmlns:a16="http://schemas.microsoft.com/office/drawing/2014/main" id="{50997FD9-AC8F-FF23-73A5-E78788D911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9970" y="4016862"/>
              <a:ext cx="540458" cy="540458"/>
            </a:xfrm>
            <a:prstGeom prst="rect">
              <a:avLst/>
            </a:prstGeom>
          </p:spPr>
        </p:pic>
        <p:pic>
          <p:nvPicPr>
            <p:cNvPr id="16" name="Picture 15">
              <a:extLst>
                <a:ext uri="{FF2B5EF4-FFF2-40B4-BE49-F238E27FC236}">
                  <a16:creationId xmlns:a16="http://schemas.microsoft.com/office/drawing/2014/main" id="{847DB6E1-DE17-FEED-FD35-DD276FD7A9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9970" y="4725144"/>
              <a:ext cx="540458" cy="540458"/>
            </a:xfrm>
            <a:prstGeom prst="rect">
              <a:avLst/>
            </a:prstGeom>
          </p:spPr>
        </p:pic>
        <p:pic>
          <p:nvPicPr>
            <p:cNvPr id="17" name="Picture 16">
              <a:extLst>
                <a:ext uri="{FF2B5EF4-FFF2-40B4-BE49-F238E27FC236}">
                  <a16:creationId xmlns:a16="http://schemas.microsoft.com/office/drawing/2014/main" id="{0F26606B-2243-F19D-ECAA-5AE9F8EBFCEC}"/>
                </a:ext>
              </a:extLst>
            </p:cNvPr>
            <p:cNvPicPr>
              <a:picLocks noChangeAspect="1"/>
            </p:cNvPicPr>
            <p:nvPr/>
          </p:nvPicPr>
          <p:blipFill>
            <a:blip r:embed="rId8"/>
            <a:stretch>
              <a:fillRect/>
            </a:stretch>
          </p:blipFill>
          <p:spPr>
            <a:xfrm>
              <a:off x="7691267" y="3675774"/>
              <a:ext cx="621846" cy="469433"/>
            </a:xfrm>
            <a:prstGeom prst="rect">
              <a:avLst/>
            </a:prstGeom>
          </p:spPr>
        </p:pic>
        <p:sp>
          <p:nvSpPr>
            <p:cNvPr id="18" name="Rectangle 17">
              <a:extLst>
                <a:ext uri="{FF2B5EF4-FFF2-40B4-BE49-F238E27FC236}">
                  <a16:creationId xmlns:a16="http://schemas.microsoft.com/office/drawing/2014/main" id="{72268036-64F6-A2FC-618E-F81B056F9A49}"/>
                </a:ext>
              </a:extLst>
            </p:cNvPr>
            <p:cNvSpPr/>
            <p:nvPr/>
          </p:nvSpPr>
          <p:spPr>
            <a:xfrm>
              <a:off x="6172138" y="4159746"/>
              <a:ext cx="48923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User</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9B04113-F96A-6E83-C2A4-133123612DE8}"/>
                </a:ext>
              </a:extLst>
            </p:cNvPr>
            <p:cNvSpPr/>
            <p:nvPr/>
          </p:nvSpPr>
          <p:spPr>
            <a:xfrm>
              <a:off x="6924311" y="4159746"/>
              <a:ext cx="5293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Apps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AE8E8F14-249A-8982-9E1B-832B062D2EC3}"/>
                </a:ext>
              </a:extLst>
            </p:cNvPr>
            <p:cNvSpPr/>
            <p:nvPr/>
          </p:nvSpPr>
          <p:spPr>
            <a:xfrm>
              <a:off x="7501824" y="4159746"/>
              <a:ext cx="100495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User groups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D3C22D19-D5E6-CC51-64A8-7957D5ECAB18}"/>
                </a:ext>
              </a:extLst>
            </p:cNvPr>
            <p:cNvSpPr/>
            <p:nvPr/>
          </p:nvSpPr>
          <p:spPr>
            <a:xfrm>
              <a:off x="9469108" y="3643313"/>
              <a:ext cx="10086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subscription</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2CD9BEC7-B2BF-0BCD-6FFC-4A9FB16F297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5155" y="3213636"/>
              <a:ext cx="1361218" cy="476496"/>
            </a:xfrm>
            <a:prstGeom prst="rect">
              <a:avLst/>
            </a:prstGeom>
          </p:spPr>
        </p:pic>
      </p:grpSp>
      <p:sp>
        <p:nvSpPr>
          <p:cNvPr id="32" name="Rectangle 31">
            <a:extLst>
              <a:ext uri="{FF2B5EF4-FFF2-40B4-BE49-F238E27FC236}">
                <a16:creationId xmlns:a16="http://schemas.microsoft.com/office/drawing/2014/main" id="{70994EF7-7CE4-EC06-F050-6F29C649BEFF}"/>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82764936-22DC-3F90-EAAF-4E2046D59EE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6183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16D481-C7C2-F80B-8CA4-0A8071F3743B}"/>
              </a:ext>
            </a:extLst>
          </p:cNvPr>
          <p:cNvSpPr>
            <a:spLocks noGrp="1"/>
          </p:cNvSpPr>
          <p:nvPr>
            <p:ph type="title"/>
          </p:nvPr>
        </p:nvSpPr>
        <p:spPr/>
        <p:txBody>
          <a:bodyPr/>
          <a:lstStyle/>
          <a:p>
            <a:r>
              <a:rPr lang="en-US" dirty="0"/>
              <a:t>Zero Trust</a:t>
            </a:r>
          </a:p>
        </p:txBody>
      </p:sp>
      <p:pic>
        <p:nvPicPr>
          <p:cNvPr id="3" name="Content Placeholder 4" descr="Illustration comparing the classic &quot;restrict everything&quot; approach with the Zero Trust models approach of restrict nothing, verify everything.">
            <a:extLst>
              <a:ext uri="{FF2B5EF4-FFF2-40B4-BE49-F238E27FC236}">
                <a16:creationId xmlns:a16="http://schemas.microsoft.com/office/drawing/2014/main" id="{0E615F83-B5A3-9BAB-BC44-5315F7FBE5AD}"/>
              </a:ext>
            </a:extLst>
          </p:cNvPr>
          <p:cNvPicPr>
            <a:picLocks/>
          </p:cNvPicPr>
          <p:nvPr/>
        </p:nvPicPr>
        <p:blipFill rotWithShape="1">
          <a:blip r:embed="rId3"/>
          <a:srcRect l="-21529" t="-8162" r="-21529" b="-8162"/>
          <a:stretch/>
        </p:blipFill>
        <p:spPr>
          <a:xfrm>
            <a:off x="579436" y="1581149"/>
            <a:ext cx="11020424" cy="4691635"/>
          </a:xfrm>
          <a:prstGeom prst="rect">
            <a:avLst/>
          </a:prstGeom>
          <a:ln w="19050">
            <a:solidFill>
              <a:schemeClr val="accent4"/>
            </a:solidFill>
          </a:ln>
        </p:spPr>
      </p:pic>
      <p:sp>
        <p:nvSpPr>
          <p:cNvPr id="2" name="Footer Placeholder 1">
            <a:extLst>
              <a:ext uri="{FF2B5EF4-FFF2-40B4-BE49-F238E27FC236}">
                <a16:creationId xmlns:a16="http://schemas.microsoft.com/office/drawing/2014/main" id="{348B0783-B93D-38C5-0CCC-8BFBC04D4C68}"/>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926525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8B9C731-7D61-7AF8-1C4C-BCC1B1B07F9B}"/>
              </a:ext>
            </a:extLst>
          </p:cNvPr>
          <p:cNvSpPr>
            <a:spLocks noGrp="1"/>
          </p:cNvSpPr>
          <p:nvPr>
            <p:ph type="title"/>
          </p:nvPr>
        </p:nvSpPr>
        <p:spPr/>
        <p:txBody>
          <a:bodyPr/>
          <a:lstStyle/>
          <a:p>
            <a:r>
              <a:rPr lang="en-US" dirty="0">
                <a:solidFill>
                  <a:schemeClr val="tx1"/>
                </a:solidFill>
              </a:rPr>
              <a:t>Defense in depth</a:t>
            </a:r>
            <a:endParaRPr lang="en-US" dirty="0"/>
          </a:p>
        </p:txBody>
      </p:sp>
      <p:sp>
        <p:nvSpPr>
          <p:cNvPr id="18" name="Text Placeholder 17">
            <a:extLst>
              <a:ext uri="{FF2B5EF4-FFF2-40B4-BE49-F238E27FC236}">
                <a16:creationId xmlns:a16="http://schemas.microsoft.com/office/drawing/2014/main" id="{1346A1EC-E10E-357E-835E-EE2159743EDB}"/>
              </a:ext>
            </a:extLst>
          </p:cNvPr>
          <p:cNvSpPr>
            <a:spLocks noGrp="1"/>
          </p:cNvSpPr>
          <p:nvPr>
            <p:ph type="body" sz="quarter" idx="16"/>
          </p:nvPr>
        </p:nvSpPr>
        <p:spPr>
          <a:xfrm>
            <a:off x="584200" y="1594155"/>
            <a:ext cx="3174143" cy="2769989"/>
          </a:xfrm>
        </p:spPr>
        <p:txBody>
          <a:bodyPr/>
          <a:lstStyle/>
          <a:p>
            <a:pPr marL="292100" indent="-292100">
              <a:spcAft>
                <a:spcPts val="1200"/>
              </a:spcAft>
              <a:buFont typeface="Arial" panose="020B0604020202020204" pitchFamily="34" charset="0"/>
              <a:buChar char="•"/>
            </a:pPr>
            <a:r>
              <a:rPr lang="en-US" sz="2000" dirty="0">
                <a:latin typeface="+mn-lt"/>
              </a:rPr>
              <a:t>A layered approach to securing computer systems.</a:t>
            </a:r>
          </a:p>
          <a:p>
            <a:pPr marL="292100" indent="-292100">
              <a:spcAft>
                <a:spcPts val="1200"/>
              </a:spcAft>
              <a:buFont typeface="Arial" panose="020B0604020202020204" pitchFamily="34" charset="0"/>
              <a:buChar char="•"/>
            </a:pPr>
            <a:r>
              <a:rPr lang="en-US" sz="2000" dirty="0">
                <a:latin typeface="+mn-lt"/>
              </a:rPr>
              <a:t>Provides multiple levels of protection. </a:t>
            </a:r>
          </a:p>
          <a:p>
            <a:pPr marL="292100" indent="-292100">
              <a:spcAft>
                <a:spcPts val="1200"/>
              </a:spcAft>
              <a:buFont typeface="Arial" panose="020B0604020202020204" pitchFamily="34" charset="0"/>
              <a:buChar char="•"/>
            </a:pPr>
            <a:r>
              <a:rPr lang="en-US" sz="2000" dirty="0">
                <a:latin typeface="+mn-lt"/>
              </a:rPr>
              <a:t>Attacks against one layer are isolated from subsequent layers.</a:t>
            </a:r>
          </a:p>
        </p:txBody>
      </p:sp>
      <p:grpSp>
        <p:nvGrpSpPr>
          <p:cNvPr id="42" name="Group 41" descr="Defense in depth graphic: data, application, compute, network, perimeter, identity &amp; access, and physical security. ">
            <a:extLst>
              <a:ext uri="{FF2B5EF4-FFF2-40B4-BE49-F238E27FC236}">
                <a16:creationId xmlns:a16="http://schemas.microsoft.com/office/drawing/2014/main" id="{BBBD0FF5-0B9F-274C-4928-F350C3EA5B3A}"/>
              </a:ext>
            </a:extLst>
          </p:cNvPr>
          <p:cNvGrpSpPr/>
          <p:nvPr/>
        </p:nvGrpSpPr>
        <p:grpSpPr>
          <a:xfrm>
            <a:off x="5534002" y="1818517"/>
            <a:ext cx="4595859" cy="3955980"/>
            <a:chOff x="6366893" y="1369646"/>
            <a:chExt cx="2568045" cy="2816227"/>
          </a:xfrm>
        </p:grpSpPr>
        <p:sp>
          <p:nvSpPr>
            <p:cNvPr id="43" name="Rectangle 42">
              <a:extLst>
                <a:ext uri="{FF2B5EF4-FFF2-40B4-BE49-F238E27FC236}">
                  <a16:creationId xmlns:a16="http://schemas.microsoft.com/office/drawing/2014/main" id="{F9D58066-92D5-CD56-9116-2767B7145E50}"/>
                </a:ext>
              </a:extLst>
            </p:cNvPr>
            <p:cNvSpPr/>
            <p:nvPr/>
          </p:nvSpPr>
          <p:spPr>
            <a:xfrm>
              <a:off x="6366893" y="1369646"/>
              <a:ext cx="2568045" cy="281622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Physical security</a:t>
              </a:r>
            </a:p>
          </p:txBody>
        </p:sp>
        <p:sp>
          <p:nvSpPr>
            <p:cNvPr id="44" name="Rectangle 43">
              <a:extLst>
                <a:ext uri="{FF2B5EF4-FFF2-40B4-BE49-F238E27FC236}">
                  <a16:creationId xmlns:a16="http://schemas.microsoft.com/office/drawing/2014/main" id="{639C1016-E75D-F0C8-CE51-7ED68D7850FF}"/>
                </a:ext>
              </a:extLst>
            </p:cNvPr>
            <p:cNvSpPr/>
            <p:nvPr/>
          </p:nvSpPr>
          <p:spPr>
            <a:xfrm>
              <a:off x="6451560" y="1747216"/>
              <a:ext cx="2398711" cy="243865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Identity and access</a:t>
              </a:r>
            </a:p>
          </p:txBody>
        </p:sp>
        <p:sp>
          <p:nvSpPr>
            <p:cNvPr id="45" name="Rectangle 44">
              <a:extLst>
                <a:ext uri="{FF2B5EF4-FFF2-40B4-BE49-F238E27FC236}">
                  <a16:creationId xmlns:a16="http://schemas.microsoft.com/office/drawing/2014/main" id="{7DAEF991-40C6-94CF-E105-AEEC12CAC2DF}"/>
                </a:ext>
              </a:extLst>
            </p:cNvPr>
            <p:cNvSpPr/>
            <p:nvPr/>
          </p:nvSpPr>
          <p:spPr>
            <a:xfrm>
              <a:off x="6530405" y="2116393"/>
              <a:ext cx="2235199" cy="206947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Perimeter</a:t>
              </a:r>
            </a:p>
          </p:txBody>
        </p:sp>
        <p:sp>
          <p:nvSpPr>
            <p:cNvPr id="46" name="Rectangle 45">
              <a:extLst>
                <a:ext uri="{FF2B5EF4-FFF2-40B4-BE49-F238E27FC236}">
                  <a16:creationId xmlns:a16="http://schemas.microsoft.com/office/drawing/2014/main" id="{713A05B7-E258-672C-A14B-2AA871B52BD2}"/>
                </a:ext>
              </a:extLst>
            </p:cNvPr>
            <p:cNvSpPr/>
            <p:nvPr/>
          </p:nvSpPr>
          <p:spPr>
            <a:xfrm>
              <a:off x="6642586" y="2510743"/>
              <a:ext cx="2021420" cy="167512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Network</a:t>
              </a:r>
            </a:p>
          </p:txBody>
        </p:sp>
        <p:sp>
          <p:nvSpPr>
            <p:cNvPr id="47" name="Rectangle 46">
              <a:extLst>
                <a:ext uri="{FF2B5EF4-FFF2-40B4-BE49-F238E27FC236}">
                  <a16:creationId xmlns:a16="http://schemas.microsoft.com/office/drawing/2014/main" id="{0A8549F0-CF6D-EF18-F953-5F784713248A}"/>
                </a:ext>
              </a:extLst>
            </p:cNvPr>
            <p:cNvSpPr/>
            <p:nvPr/>
          </p:nvSpPr>
          <p:spPr>
            <a:xfrm>
              <a:off x="6767470" y="2910783"/>
              <a:ext cx="1778002" cy="127509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Compute</a:t>
              </a:r>
            </a:p>
          </p:txBody>
        </p:sp>
        <p:sp>
          <p:nvSpPr>
            <p:cNvPr id="48" name="Rectangle 47">
              <a:extLst>
                <a:ext uri="{FF2B5EF4-FFF2-40B4-BE49-F238E27FC236}">
                  <a16:creationId xmlns:a16="http://schemas.microsoft.com/office/drawing/2014/main" id="{A3B6F843-9510-35FF-DB58-28A7D2C90549}"/>
                </a:ext>
              </a:extLst>
            </p:cNvPr>
            <p:cNvSpPr/>
            <p:nvPr/>
          </p:nvSpPr>
          <p:spPr>
            <a:xfrm>
              <a:off x="6898703" y="3307833"/>
              <a:ext cx="1515535" cy="87804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Application</a:t>
              </a:r>
            </a:p>
          </p:txBody>
        </p:sp>
        <p:sp>
          <p:nvSpPr>
            <p:cNvPr id="49" name="Rectangle 48">
              <a:extLst>
                <a:ext uri="{FF2B5EF4-FFF2-40B4-BE49-F238E27FC236}">
                  <a16:creationId xmlns:a16="http://schemas.microsoft.com/office/drawing/2014/main" id="{1ED5035C-1905-FF80-1E0C-EBF7171833E4}"/>
                </a:ext>
              </a:extLst>
            </p:cNvPr>
            <p:cNvSpPr/>
            <p:nvPr/>
          </p:nvSpPr>
          <p:spPr>
            <a:xfrm>
              <a:off x="7047929" y="3745184"/>
              <a:ext cx="1210734" cy="440688"/>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a:t>
              </a:r>
            </a:p>
          </p:txBody>
        </p:sp>
      </p:grpSp>
      <p:sp>
        <p:nvSpPr>
          <p:cNvPr id="21" name="Rectangle 20">
            <a:extLst>
              <a:ext uri="{FF2B5EF4-FFF2-40B4-BE49-F238E27FC236}">
                <a16:creationId xmlns:a16="http://schemas.microsoft.com/office/drawing/2014/main" id="{EACEBEA3-228E-FED5-0210-D2862A6E2448}"/>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13BB7D37-8DCE-124B-BD99-987A4BC79281}"/>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7309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A9DF4-0183-B6EA-B5D8-ACA5DF1285BC}"/>
              </a:ext>
            </a:extLst>
          </p:cNvPr>
          <p:cNvSpPr>
            <a:spLocks noGrp="1"/>
          </p:cNvSpPr>
          <p:nvPr>
            <p:ph type="title"/>
          </p:nvPr>
        </p:nvSpPr>
        <p:spPr>
          <a:xfrm>
            <a:off x="569911" y="3384610"/>
            <a:ext cx="6345239" cy="615553"/>
          </a:xfrm>
        </p:spPr>
        <p:txBody>
          <a:bodyPr/>
          <a:lstStyle/>
          <a:p>
            <a:r>
              <a:rPr lang="en-US" dirty="0"/>
              <a:t>Azure architectural components</a:t>
            </a:r>
          </a:p>
        </p:txBody>
      </p:sp>
      <p:sp>
        <p:nvSpPr>
          <p:cNvPr id="2" name="Footer Placeholder 1">
            <a:extLst>
              <a:ext uri="{FF2B5EF4-FFF2-40B4-BE49-F238E27FC236}">
                <a16:creationId xmlns:a16="http://schemas.microsoft.com/office/drawing/2014/main" id="{0C6C7A37-26D8-BEDF-1F9D-58974844DEA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5221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EAD17B-2226-B6CC-1CE0-B654CDDDD937}"/>
              </a:ext>
            </a:extLst>
          </p:cNvPr>
          <p:cNvSpPr>
            <a:spLocks noGrp="1"/>
          </p:cNvSpPr>
          <p:nvPr>
            <p:ph type="title"/>
          </p:nvPr>
        </p:nvSpPr>
        <p:spPr/>
        <p:txBody>
          <a:bodyPr/>
          <a:lstStyle/>
          <a:p>
            <a:r>
              <a:rPr lang="en-US" noProof="0" dirty="0"/>
              <a:t>Microsoft Defender for Cloud</a:t>
            </a:r>
            <a:endParaRPr lang="en-US" dirty="0"/>
          </a:p>
        </p:txBody>
      </p:sp>
      <p:sp>
        <p:nvSpPr>
          <p:cNvPr id="12" name="Text Placeholder 11">
            <a:extLst>
              <a:ext uri="{FF2B5EF4-FFF2-40B4-BE49-F238E27FC236}">
                <a16:creationId xmlns:a16="http://schemas.microsoft.com/office/drawing/2014/main" id="{655CE603-2377-85B2-6982-0BB0D914191D}"/>
              </a:ext>
            </a:extLst>
          </p:cNvPr>
          <p:cNvSpPr>
            <a:spLocks noGrp="1"/>
          </p:cNvSpPr>
          <p:nvPr>
            <p:ph type="body" sz="quarter" idx="16"/>
          </p:nvPr>
        </p:nvSpPr>
        <p:spPr>
          <a:xfrm>
            <a:off x="584200" y="1594155"/>
            <a:ext cx="3174143" cy="1846659"/>
          </a:xfrm>
        </p:spPr>
        <p:txBody>
          <a:bodyPr/>
          <a:lstStyle/>
          <a:p>
            <a:r>
              <a:rPr lang="en-US" sz="2000" dirty="0"/>
              <a:t>Microsoft Defender for Cloud is a monitoring service that provides threat protection across both Azure and on-premises datacenters. </a:t>
            </a:r>
          </a:p>
        </p:txBody>
      </p:sp>
      <p:sp>
        <p:nvSpPr>
          <p:cNvPr id="7" name="Text Placeholder 6">
            <a:extLst>
              <a:ext uri="{FF2B5EF4-FFF2-40B4-BE49-F238E27FC236}">
                <a16:creationId xmlns:a16="http://schemas.microsoft.com/office/drawing/2014/main" id="{61EC150F-0DCD-557E-6154-B32657B6C110}"/>
              </a:ext>
            </a:extLst>
          </p:cNvPr>
          <p:cNvSpPr>
            <a:spLocks noGrp="1"/>
          </p:cNvSpPr>
          <p:nvPr>
            <p:ph type="body" sz="quarter" idx="15"/>
          </p:nvPr>
        </p:nvSpPr>
        <p:spPr>
          <a:xfrm>
            <a:off x="586389" y="3624623"/>
            <a:ext cx="3172811" cy="2169825"/>
          </a:xfrm>
        </p:spPr>
        <p:txBody>
          <a:bodyPr/>
          <a:lstStyle/>
          <a:p>
            <a:pPr marL="342900" indent="-225425">
              <a:spcBef>
                <a:spcPts val="0"/>
              </a:spcBef>
              <a:spcAft>
                <a:spcPts val="600"/>
              </a:spcAft>
            </a:pPr>
            <a:r>
              <a:rPr lang="en-US" sz="1800" dirty="0">
                <a:cs typeface="Segoe UI Semilight" panose="020B0402040204020203" pitchFamily="34" charset="0"/>
              </a:rPr>
              <a:t>Provides security recommendations.</a:t>
            </a:r>
          </a:p>
          <a:p>
            <a:pPr marL="342900" indent="-225425">
              <a:spcBef>
                <a:spcPts val="0"/>
              </a:spcBef>
              <a:spcAft>
                <a:spcPts val="600"/>
              </a:spcAft>
            </a:pPr>
            <a:r>
              <a:rPr lang="en-US" sz="1800" dirty="0">
                <a:cs typeface="Segoe UI Semilight" panose="020B0402040204020203" pitchFamily="34" charset="0"/>
              </a:rPr>
              <a:t>Detect and block malware.</a:t>
            </a:r>
          </a:p>
          <a:p>
            <a:pPr marL="342900" indent="-225425">
              <a:spcBef>
                <a:spcPts val="0"/>
              </a:spcBef>
              <a:spcAft>
                <a:spcPts val="600"/>
              </a:spcAft>
            </a:pPr>
            <a:r>
              <a:rPr lang="en-US" sz="1800" dirty="0">
                <a:cs typeface="Segoe UI Semilight" panose="020B0402040204020203" pitchFamily="34" charset="0"/>
              </a:rPr>
              <a:t>Analyze and identify </a:t>
            </a:r>
            <a:br>
              <a:rPr lang="en-US" sz="1800" dirty="0">
                <a:cs typeface="Segoe UI Semilight" panose="020B0402040204020203" pitchFamily="34" charset="0"/>
              </a:rPr>
            </a:br>
            <a:r>
              <a:rPr lang="en-US" sz="1800" dirty="0">
                <a:cs typeface="Segoe UI Semilight" panose="020B0402040204020203" pitchFamily="34" charset="0"/>
              </a:rPr>
              <a:t>potential attacks.</a:t>
            </a:r>
          </a:p>
          <a:p>
            <a:pPr marL="342900" indent="-225425">
              <a:spcBef>
                <a:spcPts val="0"/>
              </a:spcBef>
              <a:spcAft>
                <a:spcPts val="600"/>
              </a:spcAft>
            </a:pPr>
            <a:r>
              <a:rPr lang="en-US" sz="1800" dirty="0">
                <a:cs typeface="Segoe UI Semilight" panose="020B0402040204020203" pitchFamily="34" charset="0"/>
              </a:rPr>
              <a:t>Just-in-time access control </a:t>
            </a:r>
            <a:br>
              <a:rPr lang="en-US" sz="1800" dirty="0">
                <a:cs typeface="Segoe UI Semilight" panose="020B0402040204020203" pitchFamily="34" charset="0"/>
              </a:rPr>
            </a:br>
            <a:r>
              <a:rPr lang="en-US" sz="1800" dirty="0">
                <a:cs typeface="Segoe UI Semilight" panose="020B0402040204020203" pitchFamily="34" charset="0"/>
              </a:rPr>
              <a:t>for ports.</a:t>
            </a:r>
          </a:p>
        </p:txBody>
      </p:sp>
      <p:pic>
        <p:nvPicPr>
          <p:cNvPr id="14" name="Picture Placeholder 13" descr="Screenshot of Microsoft Defender for Cloud with the Secure Score, and other basic security information about your Azure solutions.">
            <a:extLst>
              <a:ext uri="{FF2B5EF4-FFF2-40B4-BE49-F238E27FC236}">
                <a16:creationId xmlns:a16="http://schemas.microsoft.com/office/drawing/2014/main" id="{DD8451F3-BE22-8AB8-9BF3-1960C9A8EFE5}"/>
              </a:ext>
            </a:extLst>
          </p:cNvPr>
          <p:cNvPicPr>
            <a:picLocks noGrp="1" noChangeAspect="1"/>
          </p:cNvPicPr>
          <p:nvPr>
            <p:ph type="pic" sz="quarter" idx="20"/>
          </p:nvPr>
        </p:nvPicPr>
        <p:blipFill rotWithShape="1">
          <a:blip r:embed="rId3"/>
          <a:srcRect l="-17641" t="-7288" r="-17641" b="-7288"/>
          <a:stretch/>
        </p:blipFill>
        <p:spPr>
          <a:xfrm>
            <a:off x="4064000" y="1581150"/>
            <a:ext cx="7535863" cy="4430713"/>
          </a:xfrm>
          <a:prstGeom prst="rect">
            <a:avLst/>
          </a:prstGeom>
          <a:solidFill>
            <a:schemeClr val="bg1"/>
          </a:solidFill>
          <a:ln w="19050">
            <a:solidFill>
              <a:schemeClr val="accent4"/>
            </a:solidFill>
          </a:ln>
        </p:spPr>
      </p:pic>
      <p:sp>
        <p:nvSpPr>
          <p:cNvPr id="2" name="Footer Placeholder 1">
            <a:extLst>
              <a:ext uri="{FF2B5EF4-FFF2-40B4-BE49-F238E27FC236}">
                <a16:creationId xmlns:a16="http://schemas.microsoft.com/office/drawing/2014/main" id="{C0B88CE3-DA06-B4F0-D351-ACCBE25E5FB4}"/>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9771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5C972CE-4EEE-905B-2E7B-C1B103D60130}"/>
              </a:ext>
            </a:extLst>
          </p:cNvPr>
          <p:cNvSpPr>
            <a:spLocks noGrp="1"/>
          </p:cNvSpPr>
          <p:nvPr>
            <p:ph type="title"/>
          </p:nvPr>
        </p:nvSpPr>
        <p:spPr>
          <a:xfrm>
            <a:off x="588262" y="585216"/>
            <a:ext cx="8193024" cy="492443"/>
          </a:xfrm>
        </p:spPr>
        <p:txBody>
          <a:bodyPr/>
          <a:lstStyle/>
          <a:p>
            <a:r>
              <a:rPr lang="en-US"/>
              <a:t>Regions</a:t>
            </a:r>
            <a:endParaRPr lang="en-US" dirty="0"/>
          </a:p>
        </p:txBody>
      </p:sp>
      <p:pic>
        <p:nvPicPr>
          <p:cNvPr id="14" name="Picture Placeholder 13" descr="World map with blue dots showing the 60-plus regions where Azure datacenters exist. Largest concentration on the US Coastlines, Europe and the Asia coasts.">
            <a:extLst>
              <a:ext uri="{FF2B5EF4-FFF2-40B4-BE49-F238E27FC236}">
                <a16:creationId xmlns:a16="http://schemas.microsoft.com/office/drawing/2014/main" id="{4A6619FC-C7E1-F557-0E72-AEC2D1D56191}"/>
              </a:ext>
            </a:extLst>
          </p:cNvPr>
          <p:cNvPicPr>
            <a:picLocks noGrp="1" noChangeAspect="1"/>
          </p:cNvPicPr>
          <p:nvPr>
            <p:ph type="pic" sz="quarter" idx="21"/>
          </p:nvPr>
        </p:nvPicPr>
        <p:blipFill rotWithShape="1">
          <a:blip r:embed="rId3"/>
          <a:srcRect l="-67797" t="-2758" r="-10171" b="-2758"/>
          <a:stretch/>
        </p:blipFill>
        <p:spPr>
          <a:xfrm>
            <a:off x="0" y="1152766"/>
            <a:ext cx="12192000" cy="3444634"/>
          </a:xfrm>
          <a:solidFill>
            <a:schemeClr val="bg1"/>
          </a:solidFill>
          <a:ln w="19050">
            <a:solidFill>
              <a:schemeClr val="accent4"/>
            </a:solidFill>
          </a:ln>
        </p:spPr>
      </p:pic>
      <p:sp>
        <p:nvSpPr>
          <p:cNvPr id="15" name="Rectangle 14">
            <a:extLst>
              <a:ext uri="{FF2B5EF4-FFF2-40B4-BE49-F238E27FC236}">
                <a16:creationId xmlns:a16="http://schemas.microsoft.com/office/drawing/2014/main" id="{C7EE85C3-9AA2-A1E0-C0B5-B0B563BC5B5D}"/>
              </a:ext>
            </a:extLst>
          </p:cNvPr>
          <p:cNvSpPr/>
          <p:nvPr/>
        </p:nvSpPr>
        <p:spPr>
          <a:xfrm>
            <a:off x="588262" y="1951633"/>
            <a:ext cx="2494303" cy="1846659"/>
          </a:xfrm>
          <a:prstGeom prst="rect">
            <a:avLst/>
          </a:prstGeom>
          <a:noFill/>
        </p:spPr>
        <p:txBody>
          <a:bodyPr wrap="square" lIns="0" tIns="0" rIns="0" bIns="0" anchor="t">
            <a:spAutoFit/>
          </a:bodyPr>
          <a:lstStyle/>
          <a:p>
            <a:pPr algn="ctr"/>
            <a:r>
              <a:rPr lang="en-IE" sz="2000" i="1" dirty="0">
                <a:cs typeface="Segoe UI Semilight"/>
              </a:rPr>
              <a:t>Azure offers more global regions than any other cloud provider with 60-plus regions representing over 140 countries</a:t>
            </a:r>
            <a:endParaRPr lang="en-US" sz="2000" i="1" dirty="0">
              <a:cs typeface="Segoe UI Semilight"/>
            </a:endParaRPr>
          </a:p>
        </p:txBody>
      </p:sp>
      <p:sp>
        <p:nvSpPr>
          <p:cNvPr id="11" name="Text Placeholder 10">
            <a:extLst>
              <a:ext uri="{FF2B5EF4-FFF2-40B4-BE49-F238E27FC236}">
                <a16:creationId xmlns:a16="http://schemas.microsoft.com/office/drawing/2014/main" id="{F984F8EA-B195-FB62-9DF3-195EEAD03A9E}"/>
              </a:ext>
            </a:extLst>
          </p:cNvPr>
          <p:cNvSpPr>
            <a:spLocks noGrp="1"/>
          </p:cNvSpPr>
          <p:nvPr>
            <p:ph type="body" sz="quarter" idx="15"/>
          </p:nvPr>
        </p:nvSpPr>
        <p:spPr>
          <a:xfrm>
            <a:off x="586389" y="4978881"/>
            <a:ext cx="11039553" cy="1138773"/>
          </a:xfrm>
        </p:spPr>
        <p:txBody>
          <a:bodyPr/>
          <a:lstStyle/>
          <a:p>
            <a:pPr marL="290513" indent="-290513">
              <a:spcBef>
                <a:spcPts val="0"/>
              </a:spcBef>
              <a:spcAft>
                <a:spcPts val="1200"/>
              </a:spcAft>
            </a:pPr>
            <a:r>
              <a:rPr lang="en-US" sz="1800" dirty="0"/>
              <a:t>Regions are made up of one or more datacenters in close proximity.</a:t>
            </a:r>
          </a:p>
          <a:p>
            <a:pPr marL="290513" indent="-290513">
              <a:spcBef>
                <a:spcPts val="0"/>
              </a:spcBef>
              <a:spcAft>
                <a:spcPts val="1200"/>
              </a:spcAft>
            </a:pPr>
            <a:r>
              <a:rPr lang="en-US" sz="1800" dirty="0"/>
              <a:t>They provide flexibility and scale to reduce customer latency.</a:t>
            </a:r>
          </a:p>
          <a:p>
            <a:pPr marL="290513" indent="-290513">
              <a:spcBef>
                <a:spcPts val="0"/>
              </a:spcBef>
              <a:spcAft>
                <a:spcPts val="1200"/>
              </a:spcAft>
            </a:pPr>
            <a:r>
              <a:rPr lang="en-US" sz="1800" dirty="0"/>
              <a:t>Regions preserve data residency with a comprehensive compliance offering.</a:t>
            </a:r>
          </a:p>
        </p:txBody>
      </p:sp>
      <p:sp>
        <p:nvSpPr>
          <p:cNvPr id="2" name="Footer Placeholder 1">
            <a:extLst>
              <a:ext uri="{FF2B5EF4-FFF2-40B4-BE49-F238E27FC236}">
                <a16:creationId xmlns:a16="http://schemas.microsoft.com/office/drawing/2014/main" id="{D5A95782-707D-8B0B-C2D0-4EBB175E50B5}"/>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spTree>
    <p:extLst>
      <p:ext uri="{BB962C8B-B14F-4D97-AF65-F5344CB8AC3E}">
        <p14:creationId xmlns:p14="http://schemas.microsoft.com/office/powerpoint/2010/main" val="105386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C4C8F843-76CD-62E9-0EC8-2A3340AFA574}"/>
              </a:ext>
            </a:extLst>
          </p:cNvPr>
          <p:cNvSpPr>
            <a:spLocks noGrp="1"/>
          </p:cNvSpPr>
          <p:nvPr>
            <p:ph type="title"/>
          </p:nvPr>
        </p:nvSpPr>
        <p:spPr>
          <a:xfrm>
            <a:off x="588262" y="585216"/>
            <a:ext cx="11044938" cy="369332"/>
          </a:xfrm>
        </p:spPr>
        <p:txBody>
          <a:bodyPr/>
          <a:lstStyle/>
          <a:p>
            <a:r>
              <a:rPr lang="en-US" dirty="0"/>
              <a:t>Availability zones</a:t>
            </a:r>
          </a:p>
        </p:txBody>
      </p:sp>
      <p:sp>
        <p:nvSpPr>
          <p:cNvPr id="33" name="Text Placeholder 32">
            <a:extLst>
              <a:ext uri="{FF2B5EF4-FFF2-40B4-BE49-F238E27FC236}">
                <a16:creationId xmlns:a16="http://schemas.microsoft.com/office/drawing/2014/main" id="{165F5469-C863-9916-1803-07E04B8DDB8D}"/>
              </a:ext>
            </a:extLst>
          </p:cNvPr>
          <p:cNvSpPr>
            <a:spLocks noGrp="1"/>
          </p:cNvSpPr>
          <p:nvPr>
            <p:ph type="body" sz="quarter" idx="16"/>
          </p:nvPr>
        </p:nvSpPr>
        <p:spPr>
          <a:xfrm>
            <a:off x="584200" y="1594155"/>
            <a:ext cx="3338521" cy="4185761"/>
          </a:xfrm>
        </p:spPr>
        <p:txBody>
          <a:bodyPr/>
          <a:lstStyle/>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Provide protection against downtime due to </a:t>
            </a:r>
            <a:br>
              <a:rPr lang="en-IE" sz="2000" dirty="0">
                <a:latin typeface="+mn-lt"/>
                <a:cs typeface="Segoe UI Semilight" panose="020B0402040204020203" pitchFamily="34" charset="0"/>
              </a:rPr>
            </a:br>
            <a:r>
              <a:rPr lang="en-IE" sz="2000" dirty="0" err="1">
                <a:latin typeface="+mn-lt"/>
                <a:cs typeface="Segoe UI Semilight" panose="020B0402040204020203" pitchFamily="34" charset="0"/>
              </a:rPr>
              <a:t>datacenter</a:t>
            </a:r>
            <a:r>
              <a:rPr lang="en-IE" sz="2000" dirty="0">
                <a:latin typeface="+mn-lt"/>
                <a:cs typeface="Segoe UI Semilight" panose="020B0402040204020203" pitchFamily="34" charset="0"/>
              </a:rPr>
              <a:t> failure.</a:t>
            </a:r>
          </a:p>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Physically separate </a:t>
            </a:r>
            <a:r>
              <a:rPr lang="en-IE" sz="2000" dirty="0" err="1">
                <a:latin typeface="+mn-lt"/>
                <a:cs typeface="Segoe UI Semilight" panose="020B0402040204020203" pitchFamily="34" charset="0"/>
              </a:rPr>
              <a:t>datacenters</a:t>
            </a:r>
            <a:r>
              <a:rPr lang="en-IE" sz="2000" dirty="0">
                <a:latin typeface="+mn-lt"/>
                <a:cs typeface="Segoe UI Semilight" panose="020B0402040204020203" pitchFamily="34" charset="0"/>
              </a:rPr>
              <a:t> within the same region.</a:t>
            </a:r>
          </a:p>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Each </a:t>
            </a:r>
            <a:r>
              <a:rPr lang="en-IE" sz="2000" dirty="0" err="1">
                <a:latin typeface="+mn-lt"/>
                <a:cs typeface="Segoe UI Semilight" panose="020B0402040204020203" pitchFamily="34" charset="0"/>
              </a:rPr>
              <a:t>datacenter</a:t>
            </a:r>
            <a:r>
              <a:rPr lang="en-IE" sz="2000" dirty="0">
                <a:latin typeface="+mn-lt"/>
                <a:cs typeface="Segoe UI Semilight" panose="020B0402040204020203" pitchFamily="34" charset="0"/>
              </a:rPr>
              <a:t> is equipped with independent power, cooling, and networking. </a:t>
            </a:r>
          </a:p>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Connected through private </a:t>
            </a:r>
            <a:r>
              <a:rPr lang="en-IE" sz="2000" dirty="0" err="1">
                <a:latin typeface="+mn-lt"/>
                <a:cs typeface="Segoe UI Semilight" panose="020B0402040204020203" pitchFamily="34" charset="0"/>
              </a:rPr>
              <a:t>fiber</a:t>
            </a:r>
            <a:r>
              <a:rPr lang="en-IE" sz="2000" dirty="0">
                <a:latin typeface="+mn-lt"/>
                <a:cs typeface="Segoe UI Semilight" panose="020B0402040204020203" pitchFamily="34" charset="0"/>
              </a:rPr>
              <a:t>-optic networks.</a:t>
            </a:r>
          </a:p>
        </p:txBody>
      </p:sp>
      <p:sp>
        <p:nvSpPr>
          <p:cNvPr id="89" name="Rectangle 88">
            <a:extLst>
              <a:ext uri="{FF2B5EF4-FFF2-40B4-BE49-F238E27FC236}">
                <a16:creationId xmlns:a16="http://schemas.microsoft.com/office/drawing/2014/main" id="{684B7AD5-6D1A-58E0-D90E-8C1B3C6AD6C1}"/>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descr="Conceptual graphic containing a box entitled Azure region and within that box re three separate pictures of Availability zones, each with arrows point to the other two so show connectivity.">
            <a:extLst>
              <a:ext uri="{FF2B5EF4-FFF2-40B4-BE49-F238E27FC236}">
                <a16:creationId xmlns:a16="http://schemas.microsoft.com/office/drawing/2014/main" id="{CCAFCECD-02A5-CE07-D2D3-EF816CF8FB8E}"/>
              </a:ext>
            </a:extLst>
          </p:cNvPr>
          <p:cNvGrpSpPr/>
          <p:nvPr/>
        </p:nvGrpSpPr>
        <p:grpSpPr>
          <a:xfrm>
            <a:off x="5613860" y="1852761"/>
            <a:ext cx="4436142" cy="3887491"/>
            <a:chOff x="5613861" y="1878310"/>
            <a:chExt cx="4436142" cy="3887491"/>
          </a:xfrm>
        </p:grpSpPr>
        <p:grpSp>
          <p:nvGrpSpPr>
            <p:cNvPr id="92" name="Group 91">
              <a:extLst>
                <a:ext uri="{FF2B5EF4-FFF2-40B4-BE49-F238E27FC236}">
                  <a16:creationId xmlns:a16="http://schemas.microsoft.com/office/drawing/2014/main" id="{BBFAC0DA-1241-533F-219C-FE4456ADB67D}"/>
                </a:ext>
              </a:extLst>
            </p:cNvPr>
            <p:cNvGrpSpPr/>
            <p:nvPr/>
          </p:nvGrpSpPr>
          <p:grpSpPr>
            <a:xfrm>
              <a:off x="5891037" y="2704183"/>
              <a:ext cx="1568158" cy="926316"/>
              <a:chOff x="6999098" y="4432150"/>
              <a:chExt cx="1691583" cy="999222"/>
            </a:xfrm>
          </p:grpSpPr>
          <p:pic>
            <p:nvPicPr>
              <p:cNvPr id="107" name="Picture 106" descr="diagram of three fault domains, FD0, FD1 and FD1. FD0 contains one UD 0 and FD1 contains two update domains, UD1 and UD2.">
                <a:extLst>
                  <a:ext uri="{FF2B5EF4-FFF2-40B4-BE49-F238E27FC236}">
                    <a16:creationId xmlns:a16="http://schemas.microsoft.com/office/drawing/2014/main" id="{B90EE961-05FF-F84E-E01B-C13E92860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7" y="4584547"/>
                <a:ext cx="1539184" cy="846825"/>
              </a:xfrm>
              <a:prstGeom prst="rect">
                <a:avLst/>
              </a:prstGeom>
              <a:ln>
                <a:solidFill>
                  <a:schemeClr val="tx1"/>
                </a:solidFill>
              </a:ln>
            </p:spPr>
          </p:pic>
          <p:pic>
            <p:nvPicPr>
              <p:cNvPr id="108" name="Picture 107" descr="diagram of three fault domains, FD0, FD1 and FD1. FD0 contains one UD 0 and FD1 contains two update domains, UD1 and UD2.">
                <a:extLst>
                  <a:ext uri="{FF2B5EF4-FFF2-40B4-BE49-F238E27FC236}">
                    <a16:creationId xmlns:a16="http://schemas.microsoft.com/office/drawing/2014/main" id="{70D00C55-DE85-AEDE-E6CF-1ADEBCD9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3" name="Group 92">
              <a:extLst>
                <a:ext uri="{FF2B5EF4-FFF2-40B4-BE49-F238E27FC236}">
                  <a16:creationId xmlns:a16="http://schemas.microsoft.com/office/drawing/2014/main" id="{1977F6CB-82D0-97ED-B7AC-4034CE8FD363}"/>
                </a:ext>
              </a:extLst>
            </p:cNvPr>
            <p:cNvGrpSpPr/>
            <p:nvPr/>
          </p:nvGrpSpPr>
          <p:grpSpPr>
            <a:xfrm>
              <a:off x="8179709" y="2700839"/>
              <a:ext cx="1568158" cy="926316"/>
              <a:chOff x="6999098" y="4432150"/>
              <a:chExt cx="1691583" cy="999222"/>
            </a:xfrm>
          </p:grpSpPr>
          <p:pic>
            <p:nvPicPr>
              <p:cNvPr id="105" name="Picture 104" descr="diagram of three fault domains, FD0, FD1 and FD1. FD0 contains one UD 0 and FD1 contains two update domains, UD1 and UD2.">
                <a:extLst>
                  <a:ext uri="{FF2B5EF4-FFF2-40B4-BE49-F238E27FC236}">
                    <a16:creationId xmlns:a16="http://schemas.microsoft.com/office/drawing/2014/main" id="{6480D84D-D7CC-29AB-B220-B09B68682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7" y="4584547"/>
                <a:ext cx="1539184" cy="846825"/>
              </a:xfrm>
              <a:prstGeom prst="rect">
                <a:avLst/>
              </a:prstGeom>
              <a:ln>
                <a:solidFill>
                  <a:schemeClr val="tx1"/>
                </a:solidFill>
              </a:ln>
            </p:spPr>
          </p:pic>
          <p:pic>
            <p:nvPicPr>
              <p:cNvPr id="106" name="Picture 105" descr="diagram of three fault domains, FD0, FD1 and FD1. FD0 contains one UD 0 and FD1 contains two update domains, UD1 and UD2.">
                <a:extLst>
                  <a:ext uri="{FF2B5EF4-FFF2-40B4-BE49-F238E27FC236}">
                    <a16:creationId xmlns:a16="http://schemas.microsoft.com/office/drawing/2014/main" id="{F19A8484-588D-F53E-7156-0F65604DE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4" name="Group 93">
              <a:extLst>
                <a:ext uri="{FF2B5EF4-FFF2-40B4-BE49-F238E27FC236}">
                  <a16:creationId xmlns:a16="http://schemas.microsoft.com/office/drawing/2014/main" id="{088D220E-60CA-A072-AA3F-F25F631F09DA}"/>
                </a:ext>
              </a:extLst>
            </p:cNvPr>
            <p:cNvGrpSpPr/>
            <p:nvPr/>
          </p:nvGrpSpPr>
          <p:grpSpPr>
            <a:xfrm>
              <a:off x="7103451" y="4367401"/>
              <a:ext cx="1568158" cy="926316"/>
              <a:chOff x="6999098" y="4432150"/>
              <a:chExt cx="1691583" cy="999222"/>
            </a:xfrm>
          </p:grpSpPr>
          <p:pic>
            <p:nvPicPr>
              <p:cNvPr id="103" name="Picture 102" descr="diagram of three fault domains, FD0, FD1 and FD1. FD0 contains one UD 0 and FD1 contains two update domains, UD1 and UD2.">
                <a:extLst>
                  <a:ext uri="{FF2B5EF4-FFF2-40B4-BE49-F238E27FC236}">
                    <a16:creationId xmlns:a16="http://schemas.microsoft.com/office/drawing/2014/main" id="{766CA164-2CC5-CF97-F684-95B364437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7" y="4584547"/>
                <a:ext cx="1539184" cy="846825"/>
              </a:xfrm>
              <a:prstGeom prst="rect">
                <a:avLst/>
              </a:prstGeom>
              <a:ln>
                <a:solidFill>
                  <a:schemeClr val="tx1"/>
                </a:solidFill>
              </a:ln>
            </p:spPr>
          </p:pic>
          <p:pic>
            <p:nvPicPr>
              <p:cNvPr id="104" name="Picture 103" descr="diagram of three fault domains, FD0, FD1 and FD1. FD0 contains one UD 0 and FD1 contains two update domains, UD1 and UD2.">
                <a:extLst>
                  <a:ext uri="{FF2B5EF4-FFF2-40B4-BE49-F238E27FC236}">
                    <a16:creationId xmlns:a16="http://schemas.microsoft.com/office/drawing/2014/main" id="{9855404A-76FD-5A3A-9AE6-13C96CB77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sp>
          <p:nvSpPr>
            <p:cNvPr id="95" name="Rectangle 94">
              <a:extLst>
                <a:ext uri="{FF2B5EF4-FFF2-40B4-BE49-F238E27FC236}">
                  <a16:creationId xmlns:a16="http://schemas.microsoft.com/office/drawing/2014/main" id="{0161BEA0-BF3D-2644-59E3-131BB83F7623}"/>
                </a:ext>
              </a:extLst>
            </p:cNvPr>
            <p:cNvSpPr/>
            <p:nvPr/>
          </p:nvSpPr>
          <p:spPr>
            <a:xfrm>
              <a:off x="5763844" y="2353207"/>
              <a:ext cx="1858457" cy="276999"/>
            </a:xfrm>
            <a:prstGeom prst="rect">
              <a:avLst/>
            </a:prstGeom>
          </p:spPr>
          <p:txBody>
            <a:bodyPr wrap="none" lIns="0" tIns="0" rIns="0" bIns="0">
              <a:spAutoFit/>
            </a:bodyPr>
            <a:lstStyle/>
            <a:p>
              <a:r>
                <a:rPr lang="en-IE" sz="1800" dirty="0"/>
                <a:t>Availability Zone 1</a:t>
              </a:r>
              <a:endParaRPr lang="en-US" sz="1800" dirty="0"/>
            </a:p>
          </p:txBody>
        </p:sp>
        <p:sp>
          <p:nvSpPr>
            <p:cNvPr id="96" name="Rectangle 95">
              <a:extLst>
                <a:ext uri="{FF2B5EF4-FFF2-40B4-BE49-F238E27FC236}">
                  <a16:creationId xmlns:a16="http://schemas.microsoft.com/office/drawing/2014/main" id="{93EC8766-1CE4-C87F-B7D0-EFDDB74664C6}"/>
                </a:ext>
              </a:extLst>
            </p:cNvPr>
            <p:cNvSpPr/>
            <p:nvPr/>
          </p:nvSpPr>
          <p:spPr>
            <a:xfrm>
              <a:off x="7014656" y="5339671"/>
              <a:ext cx="1858457" cy="276999"/>
            </a:xfrm>
            <a:prstGeom prst="rect">
              <a:avLst/>
            </a:prstGeom>
          </p:spPr>
          <p:txBody>
            <a:bodyPr wrap="none" lIns="0" tIns="0" rIns="0" bIns="0">
              <a:spAutoFit/>
            </a:bodyPr>
            <a:lstStyle/>
            <a:p>
              <a:r>
                <a:rPr lang="en-IE" sz="1800" dirty="0"/>
                <a:t>Availability Zone 3</a:t>
              </a:r>
              <a:endParaRPr lang="en-US" sz="1800" dirty="0"/>
            </a:p>
          </p:txBody>
        </p:sp>
        <p:sp>
          <p:nvSpPr>
            <p:cNvPr id="97" name="Rectangle 96">
              <a:extLst>
                <a:ext uri="{FF2B5EF4-FFF2-40B4-BE49-F238E27FC236}">
                  <a16:creationId xmlns:a16="http://schemas.microsoft.com/office/drawing/2014/main" id="{1801B1A3-46F5-870C-1587-C2085F1D2A65}"/>
                </a:ext>
              </a:extLst>
            </p:cNvPr>
            <p:cNvSpPr/>
            <p:nvPr/>
          </p:nvSpPr>
          <p:spPr>
            <a:xfrm>
              <a:off x="8052517" y="2321301"/>
              <a:ext cx="1858457" cy="276999"/>
            </a:xfrm>
            <a:prstGeom prst="rect">
              <a:avLst/>
            </a:prstGeom>
          </p:spPr>
          <p:txBody>
            <a:bodyPr wrap="none" lIns="0" tIns="0" rIns="0" bIns="0">
              <a:spAutoFit/>
            </a:bodyPr>
            <a:lstStyle/>
            <a:p>
              <a:r>
                <a:rPr lang="en-IE" sz="1800" dirty="0"/>
                <a:t>Availability Zone 2</a:t>
              </a:r>
              <a:endParaRPr lang="en-US" sz="1800" dirty="0"/>
            </a:p>
          </p:txBody>
        </p:sp>
        <p:sp>
          <p:nvSpPr>
            <p:cNvPr id="98" name="Arrow: Left-Right 97">
              <a:extLst>
                <a:ext uri="{FF2B5EF4-FFF2-40B4-BE49-F238E27FC236}">
                  <a16:creationId xmlns:a16="http://schemas.microsoft.com/office/drawing/2014/main" id="{E24401B9-588C-0A4A-0CCC-AED374A3ACD2}"/>
                </a:ext>
              </a:extLst>
            </p:cNvPr>
            <p:cNvSpPr/>
            <p:nvPr/>
          </p:nvSpPr>
          <p:spPr bwMode="auto">
            <a:xfrm>
              <a:off x="7516476" y="3023307"/>
              <a:ext cx="680897" cy="321325"/>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Arrow: Left-Right 98">
              <a:extLst>
                <a:ext uri="{FF2B5EF4-FFF2-40B4-BE49-F238E27FC236}">
                  <a16:creationId xmlns:a16="http://schemas.microsoft.com/office/drawing/2014/main" id="{285CD348-D8FE-7EE8-F87C-416A4BB32484}"/>
                </a:ext>
              </a:extLst>
            </p:cNvPr>
            <p:cNvSpPr/>
            <p:nvPr/>
          </p:nvSpPr>
          <p:spPr bwMode="auto">
            <a:xfrm rot="3143699">
              <a:off x="6879961" y="3811806"/>
              <a:ext cx="680898" cy="321325"/>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a:extLst>
                <a:ext uri="{FF2B5EF4-FFF2-40B4-BE49-F238E27FC236}">
                  <a16:creationId xmlns:a16="http://schemas.microsoft.com/office/drawing/2014/main" id="{37242DE4-946F-60C2-DC10-8E75B9C9990F}"/>
                </a:ext>
              </a:extLst>
            </p:cNvPr>
            <p:cNvPicPr>
              <a:picLocks noChangeAspect="1"/>
            </p:cNvPicPr>
            <p:nvPr/>
          </p:nvPicPr>
          <p:blipFill>
            <a:blip r:embed="rId4"/>
            <a:stretch>
              <a:fillRect/>
            </a:stretch>
          </p:blipFill>
          <p:spPr>
            <a:xfrm flipH="1">
              <a:off x="8191215" y="3698958"/>
              <a:ext cx="480395" cy="542563"/>
            </a:xfrm>
            <a:prstGeom prst="rect">
              <a:avLst/>
            </a:prstGeom>
          </p:spPr>
        </p:pic>
        <p:sp>
          <p:nvSpPr>
            <p:cNvPr id="101" name="Rectangle 100">
              <a:extLst>
                <a:ext uri="{FF2B5EF4-FFF2-40B4-BE49-F238E27FC236}">
                  <a16:creationId xmlns:a16="http://schemas.microsoft.com/office/drawing/2014/main" id="{171CC05A-DCEB-08DF-6E05-4B54ECA84727}"/>
                </a:ext>
              </a:extLst>
            </p:cNvPr>
            <p:cNvSpPr/>
            <p:nvPr/>
          </p:nvSpPr>
          <p:spPr bwMode="auto">
            <a:xfrm>
              <a:off x="5613861" y="2016056"/>
              <a:ext cx="4436142" cy="374974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94D08112-A39D-7D43-535C-41666C0DCF01}"/>
                </a:ext>
              </a:extLst>
            </p:cNvPr>
            <p:cNvSpPr/>
            <p:nvPr/>
          </p:nvSpPr>
          <p:spPr>
            <a:xfrm>
              <a:off x="7014656" y="1878310"/>
              <a:ext cx="1781002" cy="307777"/>
            </a:xfrm>
            <a:prstGeom prst="rect">
              <a:avLst/>
            </a:prstGeom>
            <a:solidFill>
              <a:schemeClr val="bg1"/>
            </a:solidFill>
          </p:spPr>
          <p:txBody>
            <a:bodyPr wrap="square" lIns="0" tIns="0" rIns="0" bIns="0">
              <a:spAutoFit/>
            </a:bodyPr>
            <a:lstStyle/>
            <a:p>
              <a:pPr algn="ctr"/>
              <a:r>
                <a:rPr lang="en-IE" sz="2000" dirty="0"/>
                <a:t>Azure Region</a:t>
              </a:r>
              <a:endParaRPr lang="en-US" sz="2000" dirty="0"/>
            </a:p>
          </p:txBody>
        </p:sp>
      </p:grpSp>
      <p:sp>
        <p:nvSpPr>
          <p:cNvPr id="2" name="Footer Placeholder 1">
            <a:extLst>
              <a:ext uri="{FF2B5EF4-FFF2-40B4-BE49-F238E27FC236}">
                <a16:creationId xmlns:a16="http://schemas.microsoft.com/office/drawing/2014/main" id="{11C28C7E-FB9A-7472-1833-B50F103BCCC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91F5192-02F8-133C-C29B-A07175D17E75}"/>
              </a:ext>
            </a:extLst>
          </p:cNvPr>
          <p:cNvSpPr>
            <a:spLocks noGrp="1"/>
          </p:cNvSpPr>
          <p:nvPr>
            <p:ph type="title"/>
          </p:nvPr>
        </p:nvSpPr>
        <p:spPr/>
        <p:txBody>
          <a:bodyPr/>
          <a:lstStyle/>
          <a:p>
            <a:r>
              <a:rPr lang="en-US" dirty="0"/>
              <a:t>Region pairs</a:t>
            </a:r>
          </a:p>
        </p:txBody>
      </p:sp>
      <p:sp>
        <p:nvSpPr>
          <p:cNvPr id="12" name="Text Placeholder 11">
            <a:extLst>
              <a:ext uri="{FF2B5EF4-FFF2-40B4-BE49-F238E27FC236}">
                <a16:creationId xmlns:a16="http://schemas.microsoft.com/office/drawing/2014/main" id="{FFC87A41-DF2D-F286-488A-86642E44C275}"/>
              </a:ext>
            </a:extLst>
          </p:cNvPr>
          <p:cNvSpPr>
            <a:spLocks noGrp="1"/>
          </p:cNvSpPr>
          <p:nvPr>
            <p:ph type="body" sz="quarter" idx="15"/>
          </p:nvPr>
        </p:nvSpPr>
        <p:spPr>
          <a:xfrm>
            <a:off x="586389" y="1591056"/>
            <a:ext cx="4124909" cy="4001095"/>
          </a:xfrm>
        </p:spPr>
        <p:txBody>
          <a:bodyPr wrap="square">
            <a:spAutoFit/>
          </a:bodyPr>
          <a:lstStyle/>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At least 300 miles of separation between region pairs.</a:t>
            </a:r>
          </a:p>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Automatic replication for </a:t>
            </a:r>
            <a:br>
              <a:rPr lang="en-US" sz="2000" dirty="0">
                <a:latin typeface="+mn-lt"/>
                <a:cs typeface="Segoe UI Semilight" panose="020B0402040204020203" pitchFamily="34" charset="0"/>
              </a:rPr>
            </a:br>
            <a:r>
              <a:rPr lang="en-US" sz="2000" dirty="0">
                <a:latin typeface="+mn-lt"/>
                <a:cs typeface="Segoe UI Semilight" panose="020B0402040204020203" pitchFamily="34" charset="0"/>
              </a:rPr>
              <a:t>some services.</a:t>
            </a:r>
          </a:p>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Prioritized region recovery in the event of outage.</a:t>
            </a:r>
          </a:p>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Updates are rolled out sequentially to minimize downtime.</a:t>
            </a:r>
          </a:p>
          <a:p>
            <a:pPr marL="290513" indent="-290513">
              <a:spcBef>
                <a:spcPts val="0"/>
              </a:spcBef>
              <a:spcAft>
                <a:spcPts val="1200"/>
              </a:spcAft>
            </a:pPr>
            <a:r>
              <a:rPr lang="en-US" sz="2000" dirty="0">
                <a:latin typeface="+mn-lt"/>
                <a:cs typeface="Segoe UI Semilight" panose="020B0402040204020203" pitchFamily="34" charset="0"/>
              </a:rPr>
              <a:t>Web link:</a:t>
            </a:r>
            <a:br>
              <a:rPr lang="en-US" sz="2000" dirty="0">
                <a:latin typeface="+mn-lt"/>
                <a:cs typeface="Segoe UI Semilight" panose="020B0402040204020203" pitchFamily="34" charset="0"/>
              </a:rPr>
            </a:br>
            <a:r>
              <a:rPr lang="en-US" sz="2000" dirty="0">
                <a:solidFill>
                  <a:srgbClr val="0078D4"/>
                </a:solidFill>
                <a:latin typeface="+mn-lt"/>
                <a:cs typeface="Segoe UI Semilight" panose="020B0402040204020203" pitchFamily="34" charset="0"/>
                <a:hlinkClick r:id="rId3">
                  <a:extLst>
                    <a:ext uri="{A12FA001-AC4F-418D-AE19-62706E023703}">
                      <ahyp:hlinkClr xmlns:ahyp="http://schemas.microsoft.com/office/drawing/2018/hyperlinkcolor" val="tx"/>
                    </a:ext>
                  </a:extLst>
                </a:hlinkClick>
              </a:rPr>
              <a:t>https://aka.ms/PairedRegions</a:t>
            </a:r>
            <a:endParaRPr lang="en-US" sz="2000" dirty="0">
              <a:solidFill>
                <a:srgbClr val="0078D4"/>
              </a:solidFill>
              <a:latin typeface="+mn-lt"/>
              <a:cs typeface="Segoe UI Semilight" panose="020B0402040204020203" pitchFamily="34" charset="0"/>
            </a:endParaRPr>
          </a:p>
        </p:txBody>
      </p:sp>
      <p:graphicFrame>
        <p:nvGraphicFramePr>
          <p:cNvPr id="15" name="Table 14">
            <a:extLst>
              <a:ext uri="{FF2B5EF4-FFF2-40B4-BE49-F238E27FC236}">
                <a16:creationId xmlns:a16="http://schemas.microsoft.com/office/drawing/2014/main" id="{4B6D82B1-0064-AA16-158A-15F29446805D}"/>
              </a:ext>
            </a:extLst>
          </p:cNvPr>
          <p:cNvGraphicFramePr>
            <a:graphicFrameLocks noGrp="1"/>
          </p:cNvGraphicFramePr>
          <p:nvPr>
            <p:extLst>
              <p:ext uri="{D42A27DB-BD31-4B8C-83A1-F6EECF244321}">
                <p14:modId xmlns:p14="http://schemas.microsoft.com/office/powerpoint/2010/main" val="1460669105"/>
              </p:ext>
            </p:extLst>
          </p:nvPr>
        </p:nvGraphicFramePr>
        <p:xfrm>
          <a:off x="5016955" y="1591056"/>
          <a:ext cx="2800949" cy="4674435"/>
        </p:xfrm>
        <a:graphic>
          <a:graphicData uri="http://schemas.openxmlformats.org/drawingml/2006/table">
            <a:tbl>
              <a:tblPr firstRow="1">
                <a:tableStyleId>{2D5ABB26-0587-4C30-8999-92F81FD0307C}</a:tableStyleId>
              </a:tblPr>
              <a:tblGrid>
                <a:gridCol w="2800949">
                  <a:extLst>
                    <a:ext uri="{9D8B030D-6E8A-4147-A177-3AD203B41FA5}">
                      <a16:colId xmlns:a16="http://schemas.microsoft.com/office/drawing/2014/main" val="1438438675"/>
                    </a:ext>
                  </a:extLst>
                </a:gridCol>
              </a:tblGrid>
              <a:tr h="340791">
                <a:tc>
                  <a:txBody>
                    <a:bodyPr/>
                    <a:lstStyle/>
                    <a:p>
                      <a:pPr algn="ctr" fontAlgn="base"/>
                      <a:r>
                        <a:rPr lang="en-US" sz="2000" b="0" dirty="0">
                          <a:solidFill>
                            <a:schemeClr val="tx1"/>
                          </a:solidFill>
                          <a:effectLst/>
                          <a:latin typeface="+mj-lt"/>
                        </a:rPr>
                        <a:t>Region</a:t>
                      </a:r>
                      <a:endParaRPr lang="en-US" sz="2000" b="0" i="0" dirty="0">
                        <a:solidFill>
                          <a:schemeClr val="tx1"/>
                        </a:solidFill>
                        <a:effectLst/>
                        <a:latin typeface="+mj-lt"/>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extLst>
                  <a:ext uri="{0D108BD9-81ED-4DB2-BD59-A6C34878D82A}">
                    <a16:rowId xmlns:a16="http://schemas.microsoft.com/office/drawing/2014/main" val="2295325405"/>
                  </a:ext>
                </a:extLst>
              </a:tr>
              <a:tr h="309546">
                <a:tc>
                  <a:txBody>
                    <a:bodyPr/>
                    <a:lstStyle/>
                    <a:p>
                      <a:pPr algn="ctr" fontAlgn="base"/>
                      <a:r>
                        <a:rPr lang="en-US" sz="1600" dirty="0">
                          <a:effectLst/>
                        </a:rPr>
                        <a:t>North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65774094"/>
                  </a:ext>
                </a:extLst>
              </a:tr>
              <a:tr h="309546">
                <a:tc>
                  <a:txBody>
                    <a:bodyPr/>
                    <a:lstStyle/>
                    <a:p>
                      <a:pPr algn="ctr" fontAlgn="base"/>
                      <a:r>
                        <a:rPr lang="en-US" sz="1600" dirty="0">
                          <a:effectLst/>
                        </a:rPr>
                        <a:t>East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35649983"/>
                  </a:ext>
                </a:extLst>
              </a:tr>
              <a:tr h="309546">
                <a:tc>
                  <a:txBody>
                    <a:bodyPr/>
                    <a:lstStyle/>
                    <a:p>
                      <a:pPr algn="ctr" fontAlgn="base"/>
                      <a:r>
                        <a:rPr lang="en-US" sz="1600" dirty="0">
                          <a:effectLst/>
                        </a:rPr>
                        <a:t>West US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1051283"/>
                  </a:ext>
                </a:extLst>
              </a:tr>
              <a:tr h="309546">
                <a:tc>
                  <a:txBody>
                    <a:bodyPr/>
                    <a:lstStyle/>
                    <a:p>
                      <a:pPr algn="ctr" fontAlgn="base"/>
                      <a:r>
                        <a:rPr lang="en-US" sz="1600" dirty="0">
                          <a:effectLst/>
                        </a:rPr>
                        <a:t>US East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57662494"/>
                  </a:ext>
                </a:extLst>
              </a:tr>
              <a:tr h="309546">
                <a:tc>
                  <a:txBody>
                    <a:bodyPr/>
                    <a:lstStyle/>
                    <a:p>
                      <a:pPr algn="ctr" fontAlgn="base"/>
                      <a:r>
                        <a:rPr lang="en-US" sz="1600" dirty="0">
                          <a:effectLst/>
                        </a:rPr>
                        <a:t>Canada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23272622"/>
                  </a:ext>
                </a:extLst>
              </a:tr>
              <a:tr h="309546">
                <a:tc>
                  <a:txBody>
                    <a:bodyPr/>
                    <a:lstStyle/>
                    <a:p>
                      <a:pPr algn="ctr" fontAlgn="base"/>
                      <a:r>
                        <a:rPr lang="en-US" sz="1600" dirty="0">
                          <a:effectLst/>
                        </a:rPr>
                        <a:t>North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61321702"/>
                  </a:ext>
                </a:extLst>
              </a:tr>
              <a:tr h="309546">
                <a:tc>
                  <a:txBody>
                    <a:bodyPr/>
                    <a:lstStyle/>
                    <a:p>
                      <a:pPr algn="ctr" fontAlgn="base"/>
                      <a:r>
                        <a:rPr lang="en-US" sz="1600" dirty="0">
                          <a:effectLst/>
                        </a:rPr>
                        <a:t>UK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68418596"/>
                  </a:ext>
                </a:extLst>
              </a:tr>
              <a:tr h="309546">
                <a:tc>
                  <a:txBody>
                    <a:bodyPr/>
                    <a:lstStyle/>
                    <a:p>
                      <a:pPr algn="ctr" fontAlgn="base"/>
                      <a:r>
                        <a:rPr lang="en-US" sz="1600" dirty="0">
                          <a:effectLst/>
                        </a:rPr>
                        <a:t>Germany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63196076"/>
                  </a:ext>
                </a:extLst>
              </a:tr>
              <a:tr h="309546">
                <a:tc>
                  <a:txBody>
                    <a:bodyPr/>
                    <a:lstStyle/>
                    <a:p>
                      <a:pPr algn="ctr" fontAlgn="base"/>
                      <a:r>
                        <a:rPr lang="en-US" sz="1600" dirty="0">
                          <a:effectLst/>
                        </a:rPr>
                        <a:t>South 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58798151"/>
                  </a:ext>
                </a:extLst>
              </a:tr>
              <a:tr h="309546">
                <a:tc>
                  <a:txBody>
                    <a:bodyPr/>
                    <a:lstStyle/>
                    <a:p>
                      <a:pPr algn="ctr" fontAlgn="base"/>
                      <a:r>
                        <a:rPr lang="en-US" sz="1600" dirty="0">
                          <a:effectLst/>
                        </a:rPr>
                        <a:t>East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43023007"/>
                  </a:ext>
                </a:extLst>
              </a:tr>
              <a:tr h="309546">
                <a:tc>
                  <a:txBody>
                    <a:bodyPr/>
                    <a:lstStyle/>
                    <a:p>
                      <a:pPr algn="ctr" fontAlgn="base"/>
                      <a:r>
                        <a:rPr lang="en-US" sz="1600" dirty="0">
                          <a:effectLst/>
                        </a:rPr>
                        <a:t>Japan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175280"/>
                  </a:ext>
                </a:extLst>
              </a:tr>
              <a:tr h="309546">
                <a:tc>
                  <a:txBody>
                    <a:bodyPr/>
                    <a:lstStyle/>
                    <a:p>
                      <a:pPr algn="ctr" fontAlgn="base"/>
                      <a:r>
                        <a:rPr lang="en-US" sz="1600" dirty="0">
                          <a:effectLst/>
                        </a:rPr>
                        <a:t>Australia Southeast​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88797014"/>
                  </a:ext>
                </a:extLst>
              </a:tr>
              <a:tr h="309546">
                <a:tc>
                  <a:txBody>
                    <a:bodyPr/>
                    <a:lstStyle/>
                    <a:p>
                      <a:pPr algn="ctr" fontAlgn="base"/>
                      <a:r>
                        <a:rPr lang="en-US" sz="1600" dirty="0">
                          <a:effectLst/>
                        </a:rPr>
                        <a:t>India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04315572"/>
                  </a:ext>
                </a:extLst>
              </a:tr>
              <a:tr h="309546">
                <a:tc>
                  <a:txBody>
                    <a:bodyPr/>
                    <a:lstStyle/>
                    <a:p>
                      <a:pPr algn="ctr" fontAlgn="base"/>
                      <a:r>
                        <a:rPr lang="en-US" sz="1600" dirty="0">
                          <a:effectLst/>
                        </a:rPr>
                        <a:t>Brazil South (Primary)​</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56298458"/>
                  </a:ext>
                </a:extLst>
              </a:tr>
            </a:tbl>
          </a:graphicData>
        </a:graphic>
      </p:graphicFrame>
      <p:sp>
        <p:nvSpPr>
          <p:cNvPr id="25" name="Arrow: Left-Right 24">
            <a:extLst>
              <a:ext uri="{FF2B5EF4-FFF2-40B4-BE49-F238E27FC236}">
                <a16:creationId xmlns:a16="http://schemas.microsoft.com/office/drawing/2014/main" id="{31CC69ED-65D4-973C-0BCB-7B14ACED2651}"/>
              </a:ext>
              <a:ext uri="{C183D7F6-B498-43B3-948B-1728B52AA6E4}">
                <adec:decorative xmlns:adec="http://schemas.microsoft.com/office/drawing/2017/decorative" val="1"/>
              </a:ext>
            </a:extLst>
          </p:cNvPr>
          <p:cNvSpPr/>
          <p:nvPr/>
        </p:nvSpPr>
        <p:spPr bwMode="auto">
          <a:xfrm>
            <a:off x="7947553" y="3731530"/>
            <a:ext cx="729342" cy="393486"/>
          </a:xfrm>
          <a:prstGeom prst="leftRightArrow">
            <a:avLst>
              <a:gd name="adj1" fmla="val 50001"/>
              <a:gd name="adj2" fmla="val 500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4" name="Table 23">
            <a:extLst>
              <a:ext uri="{FF2B5EF4-FFF2-40B4-BE49-F238E27FC236}">
                <a16:creationId xmlns:a16="http://schemas.microsoft.com/office/drawing/2014/main" id="{95620AF2-7CBF-AB9F-7B3F-5E894AF94A52}"/>
              </a:ext>
            </a:extLst>
          </p:cNvPr>
          <p:cNvGraphicFramePr>
            <a:graphicFrameLocks noGrp="1"/>
          </p:cNvGraphicFramePr>
          <p:nvPr>
            <p:extLst>
              <p:ext uri="{D42A27DB-BD31-4B8C-83A1-F6EECF244321}">
                <p14:modId xmlns:p14="http://schemas.microsoft.com/office/powerpoint/2010/main" val="3678584517"/>
              </p:ext>
            </p:extLst>
          </p:nvPr>
        </p:nvGraphicFramePr>
        <p:xfrm>
          <a:off x="8806543" y="1591056"/>
          <a:ext cx="2793320" cy="4674435"/>
        </p:xfrm>
        <a:graphic>
          <a:graphicData uri="http://schemas.openxmlformats.org/drawingml/2006/table">
            <a:tbl>
              <a:tblPr firstRow="1">
                <a:tableStyleId>{2D5ABB26-0587-4C30-8999-92F81FD0307C}</a:tableStyleId>
              </a:tblPr>
              <a:tblGrid>
                <a:gridCol w="2793320">
                  <a:extLst>
                    <a:ext uri="{9D8B030D-6E8A-4147-A177-3AD203B41FA5}">
                      <a16:colId xmlns:a16="http://schemas.microsoft.com/office/drawing/2014/main" val="1438438675"/>
                    </a:ext>
                  </a:extLst>
                </a:gridCol>
              </a:tblGrid>
              <a:tr h="340791">
                <a:tc>
                  <a:txBody>
                    <a:bodyPr/>
                    <a:lstStyle/>
                    <a:p>
                      <a:pPr algn="ctr" fontAlgn="base"/>
                      <a:r>
                        <a:rPr lang="en-US" sz="2000" b="0" dirty="0">
                          <a:solidFill>
                            <a:schemeClr val="tx1"/>
                          </a:solidFill>
                          <a:effectLst/>
                          <a:latin typeface="+mj-lt"/>
                        </a:rPr>
                        <a:t>Region</a:t>
                      </a:r>
                      <a:endParaRPr lang="en-US" sz="2000" b="0" i="0" dirty="0">
                        <a:solidFill>
                          <a:schemeClr val="tx1"/>
                        </a:solidFill>
                        <a:effectLst/>
                        <a:latin typeface="+mj-lt"/>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extLst>
                  <a:ext uri="{0D108BD9-81ED-4DB2-BD59-A6C34878D82A}">
                    <a16:rowId xmlns:a16="http://schemas.microsoft.com/office/drawing/2014/main" val="2295325405"/>
                  </a:ext>
                </a:extLst>
              </a:tr>
              <a:tr h="309546">
                <a:tc>
                  <a:txBody>
                    <a:bodyPr/>
                    <a:lstStyle/>
                    <a:p>
                      <a:pPr algn="ctr" fontAlgn="base"/>
                      <a:r>
                        <a:rPr lang="en-US" sz="1600" b="0" dirty="0">
                          <a:solidFill>
                            <a:schemeClr val="tx1"/>
                          </a:solidFill>
                          <a:effectLst/>
                        </a:rPr>
                        <a:t>South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65774094"/>
                  </a:ext>
                </a:extLst>
              </a:tr>
              <a:tr h="309546">
                <a:tc>
                  <a:txBody>
                    <a:bodyPr/>
                    <a:lstStyle/>
                    <a:p>
                      <a:pPr algn="ctr" fontAlgn="base"/>
                      <a:r>
                        <a:rPr lang="en-US" sz="1600" b="0" dirty="0">
                          <a:solidFill>
                            <a:schemeClr val="tx1"/>
                          </a:solidFill>
                          <a:effectLst/>
                        </a:rPr>
                        <a:t>West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35649983"/>
                  </a:ext>
                </a:extLst>
              </a:tr>
              <a:tr h="309546">
                <a:tc>
                  <a:txBody>
                    <a:bodyPr/>
                    <a:lstStyle/>
                    <a:p>
                      <a:pPr algn="ctr" fontAlgn="base"/>
                      <a:r>
                        <a:rPr lang="en-US" sz="1600" b="0" dirty="0">
                          <a:solidFill>
                            <a:schemeClr val="tx1"/>
                          </a:solidFill>
                          <a:effectLst/>
                        </a:rPr>
                        <a:t>West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1051283"/>
                  </a:ext>
                </a:extLst>
              </a:tr>
              <a:tr h="309546">
                <a:tc>
                  <a:txBody>
                    <a:bodyPr/>
                    <a:lstStyle/>
                    <a:p>
                      <a:pPr algn="ctr" fontAlgn="base"/>
                      <a:r>
                        <a:rPr lang="en-US" sz="1600" b="0" dirty="0">
                          <a:solidFill>
                            <a:schemeClr val="tx1"/>
                          </a:solidFill>
                          <a:effectLst/>
                        </a:rPr>
                        <a:t>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57662494"/>
                  </a:ext>
                </a:extLst>
              </a:tr>
              <a:tr h="309546">
                <a:tc>
                  <a:txBody>
                    <a:bodyPr/>
                    <a:lstStyle/>
                    <a:p>
                      <a:pPr algn="ctr" fontAlgn="base"/>
                      <a:r>
                        <a:rPr lang="en-US" sz="1600" b="0" dirty="0">
                          <a:solidFill>
                            <a:schemeClr val="tx1"/>
                          </a:solidFill>
                          <a:effectLst/>
                        </a:rPr>
                        <a:t>Canada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23272622"/>
                  </a:ext>
                </a:extLst>
              </a:tr>
              <a:tr h="309546">
                <a:tc>
                  <a:txBody>
                    <a:bodyPr/>
                    <a:lstStyle/>
                    <a:p>
                      <a:pPr algn="ctr" fontAlgn="base"/>
                      <a:r>
                        <a:rPr lang="en-US" sz="1600" b="0" dirty="0">
                          <a:solidFill>
                            <a:schemeClr val="tx1"/>
                          </a:solidFill>
                          <a:effectLst/>
                        </a:rPr>
                        <a:t>West Europe​</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61321702"/>
                  </a:ext>
                </a:extLst>
              </a:tr>
              <a:tr h="309546">
                <a:tc>
                  <a:txBody>
                    <a:bodyPr/>
                    <a:lstStyle/>
                    <a:p>
                      <a:pPr algn="ctr" fontAlgn="base"/>
                      <a:r>
                        <a:rPr lang="en-US" sz="1600" b="0" dirty="0">
                          <a:solidFill>
                            <a:schemeClr val="tx1"/>
                          </a:solidFill>
                          <a:effectLst/>
                        </a:rPr>
                        <a:t>UK South​</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68418596"/>
                  </a:ext>
                </a:extLst>
              </a:tr>
              <a:tr h="309546">
                <a:tc>
                  <a:txBody>
                    <a:bodyPr/>
                    <a:lstStyle/>
                    <a:p>
                      <a:pPr algn="ctr" fontAlgn="base"/>
                      <a:r>
                        <a:rPr lang="en-US" sz="1600" b="0" dirty="0">
                          <a:solidFill>
                            <a:schemeClr val="tx1"/>
                          </a:solidFill>
                          <a:effectLst/>
                        </a:rPr>
                        <a:t>Germany Northeast​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63196076"/>
                  </a:ext>
                </a:extLst>
              </a:tr>
              <a:tr h="309546">
                <a:tc>
                  <a:txBody>
                    <a:bodyPr/>
                    <a:lstStyle/>
                    <a:p>
                      <a:pPr algn="ctr" fontAlgn="base"/>
                      <a:r>
                        <a:rPr lang="en-US" sz="1600" b="0" dirty="0">
                          <a:solidFill>
                            <a:schemeClr val="tx1"/>
                          </a:solidFill>
                          <a:effectLst/>
                        </a:rPr>
                        <a:t>East Asia​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58798151"/>
                  </a:ext>
                </a:extLst>
              </a:tr>
              <a:tr h="309546">
                <a:tc>
                  <a:txBody>
                    <a:bodyPr/>
                    <a:lstStyle/>
                    <a:p>
                      <a:pPr algn="ctr" fontAlgn="base"/>
                      <a:r>
                        <a:rPr lang="en-US" sz="1600" b="0" dirty="0">
                          <a:solidFill>
                            <a:schemeClr val="tx1"/>
                          </a:solidFill>
                          <a:effectLst/>
                        </a:rPr>
                        <a:t>North China​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43023007"/>
                  </a:ext>
                </a:extLst>
              </a:tr>
              <a:tr h="309546">
                <a:tc>
                  <a:txBody>
                    <a:bodyPr/>
                    <a:lstStyle/>
                    <a:p>
                      <a:pPr algn="ctr" fontAlgn="base"/>
                      <a:r>
                        <a:rPr lang="en-US" sz="1600" b="0" dirty="0">
                          <a:solidFill>
                            <a:schemeClr val="tx1"/>
                          </a:solidFill>
                          <a:effectLst/>
                        </a:rPr>
                        <a:t>Japan West​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175280"/>
                  </a:ext>
                </a:extLst>
              </a:tr>
              <a:tr h="309546">
                <a:tc>
                  <a:txBody>
                    <a:bodyPr/>
                    <a:lstStyle/>
                    <a:p>
                      <a:pPr algn="ctr" fontAlgn="base"/>
                      <a:r>
                        <a:rPr lang="en-US" sz="1600" b="0" dirty="0">
                          <a:solidFill>
                            <a:schemeClr val="tx1"/>
                          </a:solidFill>
                          <a:effectLst/>
                        </a:rPr>
                        <a:t>Australia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88797014"/>
                  </a:ext>
                </a:extLst>
              </a:tr>
              <a:tr h="309546">
                <a:tc>
                  <a:txBody>
                    <a:bodyPr/>
                    <a:lstStyle/>
                    <a:p>
                      <a:pPr algn="ctr" fontAlgn="base"/>
                      <a:r>
                        <a:rPr lang="en-US" sz="1600" b="0" dirty="0">
                          <a:solidFill>
                            <a:schemeClr val="tx1"/>
                          </a:solidFill>
                          <a:effectLst/>
                        </a:rPr>
                        <a:t>India Central​</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04315572"/>
                  </a:ext>
                </a:extLst>
              </a:tr>
              <a:tr h="309546">
                <a:tc>
                  <a:txBody>
                    <a:bodyPr/>
                    <a:lstStyle/>
                    <a:p>
                      <a:pPr algn="ctr" fontAlgn="base"/>
                      <a:r>
                        <a:rPr lang="en-US" sz="1600" b="0" dirty="0">
                          <a:solidFill>
                            <a:schemeClr val="tx1"/>
                          </a:solidFill>
                          <a:effectLst/>
                        </a:rPr>
                        <a:t>South Central US ​</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56298458"/>
                  </a:ext>
                </a:extLst>
              </a:tr>
            </a:tbl>
          </a:graphicData>
        </a:graphic>
      </p:graphicFrame>
      <p:sp>
        <p:nvSpPr>
          <p:cNvPr id="2" name="Footer Placeholder 1">
            <a:extLst>
              <a:ext uri="{FF2B5EF4-FFF2-40B4-BE49-F238E27FC236}">
                <a16:creationId xmlns:a16="http://schemas.microsoft.com/office/drawing/2014/main" id="{77074184-1370-E8F2-AE4F-F734832B1FF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814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4C448174-47A8-B21C-9C9D-D9504FE9A9CE}"/>
              </a:ext>
            </a:extLst>
          </p:cNvPr>
          <p:cNvSpPr>
            <a:spLocks noGrp="1"/>
          </p:cNvSpPr>
          <p:nvPr>
            <p:ph type="title"/>
          </p:nvPr>
        </p:nvSpPr>
        <p:spPr/>
        <p:txBody>
          <a:bodyPr/>
          <a:lstStyle/>
          <a:p>
            <a:r>
              <a:rPr lang="en-US" noProof="0" dirty="0"/>
              <a:t>Azure sovereign </a:t>
            </a:r>
            <a:r>
              <a:rPr lang="en-US" dirty="0"/>
              <a:t>r</a:t>
            </a:r>
            <a:r>
              <a:rPr lang="en-US" noProof="0" dirty="0" err="1"/>
              <a:t>egions</a:t>
            </a:r>
            <a:r>
              <a:rPr lang="en-US" noProof="0" dirty="0"/>
              <a:t> (US government services)</a:t>
            </a:r>
            <a:endParaRPr lang="en-US" dirty="0"/>
          </a:p>
        </p:txBody>
      </p:sp>
      <p:sp>
        <p:nvSpPr>
          <p:cNvPr id="74" name="Text Placeholder 73">
            <a:extLst>
              <a:ext uri="{FF2B5EF4-FFF2-40B4-BE49-F238E27FC236}">
                <a16:creationId xmlns:a16="http://schemas.microsoft.com/office/drawing/2014/main" id="{DBDE7BE9-7C6F-ABFE-68A6-EB277B641CEB}"/>
              </a:ext>
            </a:extLst>
          </p:cNvPr>
          <p:cNvSpPr>
            <a:spLocks noGrp="1"/>
          </p:cNvSpPr>
          <p:nvPr>
            <p:ph type="body" sz="quarter" idx="16"/>
          </p:nvPr>
        </p:nvSpPr>
        <p:spPr>
          <a:xfrm>
            <a:off x="584200" y="1594155"/>
            <a:ext cx="3174143" cy="1538883"/>
          </a:xfrm>
        </p:spPr>
        <p:txBody>
          <a:bodyPr/>
          <a:lstStyle/>
          <a:p>
            <a:r>
              <a:rPr lang="en-US" sz="2000" dirty="0"/>
              <a:t>Meets the security and compliance needs of US federal agencies, state and local governments, and their solution providers.</a:t>
            </a:r>
            <a:endParaRPr lang="en-US" sz="2000" noProof="0" dirty="0"/>
          </a:p>
        </p:txBody>
      </p:sp>
      <p:sp>
        <p:nvSpPr>
          <p:cNvPr id="73" name="Text Placeholder 72">
            <a:extLst>
              <a:ext uri="{FF2B5EF4-FFF2-40B4-BE49-F238E27FC236}">
                <a16:creationId xmlns:a16="http://schemas.microsoft.com/office/drawing/2014/main" id="{70E19C87-C63E-8480-CB53-0CCCB46A2E39}"/>
              </a:ext>
            </a:extLst>
          </p:cNvPr>
          <p:cNvSpPr>
            <a:spLocks noGrp="1"/>
          </p:cNvSpPr>
          <p:nvPr>
            <p:ph type="body" sz="quarter" idx="15"/>
          </p:nvPr>
        </p:nvSpPr>
        <p:spPr>
          <a:xfrm>
            <a:off x="586389" y="3420206"/>
            <a:ext cx="3172811" cy="2200602"/>
          </a:xfrm>
        </p:spPr>
        <p:txBody>
          <a:bodyPr/>
          <a:lstStyle/>
          <a:p>
            <a:pPr marL="0" indent="0">
              <a:spcBef>
                <a:spcPts val="0"/>
              </a:spcBef>
              <a:spcAft>
                <a:spcPts val="600"/>
              </a:spcAft>
              <a:buNone/>
            </a:pPr>
            <a:r>
              <a:rPr lang="en-US" sz="2000" dirty="0">
                <a:latin typeface="+mn-lt"/>
              </a:rPr>
              <a:t>Azure government:</a:t>
            </a:r>
          </a:p>
          <a:p>
            <a:pPr marL="347663" indent="-233363">
              <a:spcBef>
                <a:spcPts val="0"/>
              </a:spcBef>
              <a:spcAft>
                <a:spcPts val="600"/>
              </a:spcAft>
              <a:buFont typeface="Arial" panose="020B0604020202020204" pitchFamily="34" charset="0"/>
              <a:buChar char="•"/>
            </a:pPr>
            <a:r>
              <a:rPr lang="en-US" sz="1800" dirty="0">
                <a:latin typeface="+mn-lt"/>
              </a:rPr>
              <a:t>Separate instance of Azure.</a:t>
            </a:r>
          </a:p>
          <a:p>
            <a:pPr marL="347663" indent="-233363">
              <a:spcBef>
                <a:spcPts val="0"/>
              </a:spcBef>
              <a:spcAft>
                <a:spcPts val="600"/>
              </a:spcAft>
              <a:buFont typeface="Arial" panose="020B0604020202020204" pitchFamily="34" charset="0"/>
              <a:buChar char="•"/>
            </a:pPr>
            <a:r>
              <a:rPr lang="en-US" sz="1800" dirty="0">
                <a:latin typeface="+mn-lt"/>
              </a:rPr>
              <a:t>Physically isolated from non-US government deployments.</a:t>
            </a:r>
          </a:p>
          <a:p>
            <a:pPr marL="347663" indent="-233363">
              <a:spcBef>
                <a:spcPts val="0"/>
              </a:spcBef>
              <a:spcAft>
                <a:spcPts val="600"/>
              </a:spcAft>
              <a:buFont typeface="Arial" panose="020B0604020202020204" pitchFamily="34" charset="0"/>
              <a:buChar char="•"/>
            </a:pPr>
            <a:r>
              <a:rPr lang="en-US" sz="1800" dirty="0">
                <a:latin typeface="+mn-lt"/>
              </a:rPr>
              <a:t>Accessible only to screened, authorized personnel.</a:t>
            </a:r>
          </a:p>
        </p:txBody>
      </p:sp>
      <p:grpSp>
        <p:nvGrpSpPr>
          <p:cNvPr id="3" name="Group 2">
            <a:extLst>
              <a:ext uri="{FF2B5EF4-FFF2-40B4-BE49-F238E27FC236}">
                <a16:creationId xmlns:a16="http://schemas.microsoft.com/office/drawing/2014/main" id="{1F14A177-80DD-04AC-11C3-970AC8F6C252}"/>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226" name="Rectangle 225">
              <a:extLst>
                <a:ext uri="{FF2B5EF4-FFF2-40B4-BE49-F238E27FC236}">
                  <a16:creationId xmlns:a16="http://schemas.microsoft.com/office/drawing/2014/main" id="{7F80B9AE-7974-C1BB-49FE-B621850BF37A}"/>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1F07A1C8-9036-D66F-0C38-F699B057C716}"/>
                </a:ext>
                <a:ext uri="{C183D7F6-B498-43B3-948B-1728B52AA6E4}">
                  <adec:decorative xmlns:adec="http://schemas.microsoft.com/office/drawing/2017/decorative" val="1"/>
                </a:ext>
              </a:extLst>
            </p:cNvPr>
            <p:cNvGrpSpPr>
              <a:grpSpLocks noChangeAspect="1"/>
            </p:cNvGrpSpPr>
            <p:nvPr/>
          </p:nvGrpSpPr>
          <p:grpSpPr bwMode="auto">
            <a:xfrm>
              <a:off x="5532893" y="2778692"/>
              <a:ext cx="4598078" cy="2035628"/>
              <a:chOff x="5526" y="820"/>
              <a:chExt cx="1283" cy="568"/>
            </a:xfrm>
          </p:grpSpPr>
          <p:sp>
            <p:nvSpPr>
              <p:cNvPr id="228" name="AutoShape 3">
                <a:extLst>
                  <a:ext uri="{FF2B5EF4-FFF2-40B4-BE49-F238E27FC236}">
                    <a16:creationId xmlns:a16="http://schemas.microsoft.com/office/drawing/2014/main" id="{3CB0579E-81B1-14B1-7D61-A85631DE8A4E}"/>
                  </a:ext>
                </a:extLst>
              </p:cNvPr>
              <p:cNvSpPr>
                <a:spLocks noChangeAspect="1" noChangeArrowheads="1" noTextEdit="1"/>
              </p:cNvSpPr>
              <p:nvPr/>
            </p:nvSpPr>
            <p:spPr bwMode="auto">
              <a:xfrm>
                <a:off x="5526" y="820"/>
                <a:ext cx="1283"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9" name="Freeform 5">
                <a:extLst>
                  <a:ext uri="{FF2B5EF4-FFF2-40B4-BE49-F238E27FC236}">
                    <a16:creationId xmlns:a16="http://schemas.microsoft.com/office/drawing/2014/main" id="{F69E28F9-2DB9-F6A9-7E41-46A7197F3452}"/>
                  </a:ext>
                </a:extLst>
              </p:cNvPr>
              <p:cNvSpPr>
                <a:spLocks/>
              </p:cNvSpPr>
              <p:nvPr/>
            </p:nvSpPr>
            <p:spPr bwMode="auto">
              <a:xfrm>
                <a:off x="6467" y="1118"/>
                <a:ext cx="331" cy="267"/>
              </a:xfrm>
              <a:custGeom>
                <a:avLst/>
                <a:gdLst>
                  <a:gd name="T0" fmla="*/ 331 w 331"/>
                  <a:gd name="T1" fmla="*/ 0 h 267"/>
                  <a:gd name="T2" fmla="*/ 25 w 331"/>
                  <a:gd name="T3" fmla="*/ 0 h 267"/>
                  <a:gd name="T4" fmla="*/ 0 w 331"/>
                  <a:gd name="T5" fmla="*/ 0 h 267"/>
                  <a:gd name="T6" fmla="*/ 0 w 331"/>
                  <a:gd name="T7" fmla="*/ 267 h 267"/>
                  <a:gd name="T8" fmla="*/ 331 w 331"/>
                  <a:gd name="T9" fmla="*/ 267 h 267"/>
                  <a:gd name="T10" fmla="*/ 331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331" y="0"/>
                    </a:moveTo>
                    <a:lnTo>
                      <a:pt x="25" y="0"/>
                    </a:lnTo>
                    <a:lnTo>
                      <a:pt x="0" y="0"/>
                    </a:lnTo>
                    <a:lnTo>
                      <a:pt x="0" y="267"/>
                    </a:lnTo>
                    <a:lnTo>
                      <a:pt x="331" y="267"/>
                    </a:lnTo>
                    <a:lnTo>
                      <a:pt x="33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Rectangle 6">
                <a:extLst>
                  <a:ext uri="{FF2B5EF4-FFF2-40B4-BE49-F238E27FC236}">
                    <a16:creationId xmlns:a16="http://schemas.microsoft.com/office/drawing/2014/main" id="{03224FD1-6D97-4E9F-B8A3-6F1D7DFB3EE7}"/>
                  </a:ext>
                </a:extLst>
              </p:cNvPr>
              <p:cNvSpPr>
                <a:spLocks noChangeArrowheads="1"/>
              </p:cNvSpPr>
              <p:nvPr/>
            </p:nvSpPr>
            <p:spPr bwMode="auto">
              <a:xfrm>
                <a:off x="6726"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1" name="Rectangle 7">
                <a:extLst>
                  <a:ext uri="{FF2B5EF4-FFF2-40B4-BE49-F238E27FC236}">
                    <a16:creationId xmlns:a16="http://schemas.microsoft.com/office/drawing/2014/main" id="{B046D496-AC14-4E2D-F95C-CC4D3C3CD764}"/>
                  </a:ext>
                </a:extLst>
              </p:cNvPr>
              <p:cNvSpPr>
                <a:spLocks noChangeArrowheads="1"/>
              </p:cNvSpPr>
              <p:nvPr/>
            </p:nvSpPr>
            <p:spPr bwMode="auto">
              <a:xfrm>
                <a:off x="6668"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2" name="Rectangle 8">
                <a:extLst>
                  <a:ext uri="{FF2B5EF4-FFF2-40B4-BE49-F238E27FC236}">
                    <a16:creationId xmlns:a16="http://schemas.microsoft.com/office/drawing/2014/main" id="{B2E4BAD5-5BC3-064E-D6E7-B93B8D1B23AB}"/>
                  </a:ext>
                </a:extLst>
              </p:cNvPr>
              <p:cNvSpPr>
                <a:spLocks noChangeArrowheads="1"/>
              </p:cNvSpPr>
              <p:nvPr/>
            </p:nvSpPr>
            <p:spPr bwMode="auto">
              <a:xfrm>
                <a:off x="6610"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3" name="Rectangle 9">
                <a:extLst>
                  <a:ext uri="{FF2B5EF4-FFF2-40B4-BE49-F238E27FC236}">
                    <a16:creationId xmlns:a16="http://schemas.microsoft.com/office/drawing/2014/main" id="{21BF986C-AC24-9679-2C5D-5E6CB0B38354}"/>
                  </a:ext>
                </a:extLst>
              </p:cNvPr>
              <p:cNvSpPr>
                <a:spLocks noChangeArrowheads="1"/>
              </p:cNvSpPr>
              <p:nvPr/>
            </p:nvSpPr>
            <p:spPr bwMode="auto">
              <a:xfrm>
                <a:off x="6555" y="1210"/>
                <a:ext cx="25"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4" name="Rectangle 10">
                <a:extLst>
                  <a:ext uri="{FF2B5EF4-FFF2-40B4-BE49-F238E27FC236}">
                    <a16:creationId xmlns:a16="http://schemas.microsoft.com/office/drawing/2014/main" id="{55D7CABD-466E-5E38-DA09-FFC77F25D079}"/>
                  </a:ext>
                </a:extLst>
              </p:cNvPr>
              <p:cNvSpPr>
                <a:spLocks noChangeArrowheads="1"/>
              </p:cNvSpPr>
              <p:nvPr/>
            </p:nvSpPr>
            <p:spPr bwMode="auto">
              <a:xfrm>
                <a:off x="6467" y="1163"/>
                <a:ext cx="345"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5" name="Freeform 11">
                <a:extLst>
                  <a:ext uri="{FF2B5EF4-FFF2-40B4-BE49-F238E27FC236}">
                    <a16:creationId xmlns:a16="http://schemas.microsoft.com/office/drawing/2014/main" id="{8E277E42-5E85-262D-2333-C44E9A3F8421}"/>
                  </a:ext>
                </a:extLst>
              </p:cNvPr>
              <p:cNvSpPr>
                <a:spLocks/>
              </p:cNvSpPr>
              <p:nvPr/>
            </p:nvSpPr>
            <p:spPr bwMode="auto">
              <a:xfrm>
                <a:off x="5540" y="1118"/>
                <a:ext cx="331" cy="267"/>
              </a:xfrm>
              <a:custGeom>
                <a:avLst/>
                <a:gdLst>
                  <a:gd name="T0" fmla="*/ 0 w 331"/>
                  <a:gd name="T1" fmla="*/ 0 h 267"/>
                  <a:gd name="T2" fmla="*/ 309 w 331"/>
                  <a:gd name="T3" fmla="*/ 0 h 267"/>
                  <a:gd name="T4" fmla="*/ 331 w 331"/>
                  <a:gd name="T5" fmla="*/ 0 h 267"/>
                  <a:gd name="T6" fmla="*/ 331 w 331"/>
                  <a:gd name="T7" fmla="*/ 267 h 267"/>
                  <a:gd name="T8" fmla="*/ 0 w 331"/>
                  <a:gd name="T9" fmla="*/ 267 h 267"/>
                  <a:gd name="T10" fmla="*/ 0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0" y="0"/>
                    </a:moveTo>
                    <a:lnTo>
                      <a:pt x="309" y="0"/>
                    </a:lnTo>
                    <a:lnTo>
                      <a:pt x="331" y="0"/>
                    </a:lnTo>
                    <a:lnTo>
                      <a:pt x="331" y="267"/>
                    </a:lnTo>
                    <a:lnTo>
                      <a:pt x="0" y="267"/>
                    </a:ln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6" name="Freeform 12">
                <a:extLst>
                  <a:ext uri="{FF2B5EF4-FFF2-40B4-BE49-F238E27FC236}">
                    <a16:creationId xmlns:a16="http://schemas.microsoft.com/office/drawing/2014/main" id="{C24F5114-E2EC-296C-17C1-F71C680DC1D1}"/>
                  </a:ext>
                </a:extLst>
              </p:cNvPr>
              <p:cNvSpPr>
                <a:spLocks/>
              </p:cNvSpPr>
              <p:nvPr/>
            </p:nvSpPr>
            <p:spPr bwMode="auto">
              <a:xfrm>
                <a:off x="5612" y="1121"/>
                <a:ext cx="259" cy="264"/>
              </a:xfrm>
              <a:custGeom>
                <a:avLst/>
                <a:gdLst>
                  <a:gd name="T0" fmla="*/ 0 w 259"/>
                  <a:gd name="T1" fmla="*/ 264 h 264"/>
                  <a:gd name="T2" fmla="*/ 259 w 259"/>
                  <a:gd name="T3" fmla="*/ 0 h 264"/>
                  <a:gd name="T4" fmla="*/ 259 w 259"/>
                  <a:gd name="T5" fmla="*/ 264 h 264"/>
                  <a:gd name="T6" fmla="*/ 0 w 259"/>
                  <a:gd name="T7" fmla="*/ 264 h 264"/>
                </a:gdLst>
                <a:ahLst/>
                <a:cxnLst>
                  <a:cxn ang="0">
                    <a:pos x="T0" y="T1"/>
                  </a:cxn>
                  <a:cxn ang="0">
                    <a:pos x="T2" y="T3"/>
                  </a:cxn>
                  <a:cxn ang="0">
                    <a:pos x="T4" y="T5"/>
                  </a:cxn>
                  <a:cxn ang="0">
                    <a:pos x="T6" y="T7"/>
                  </a:cxn>
                </a:cxnLst>
                <a:rect l="0" t="0" r="r" b="b"/>
                <a:pathLst>
                  <a:path w="259" h="264">
                    <a:moveTo>
                      <a:pt x="0" y="264"/>
                    </a:moveTo>
                    <a:lnTo>
                      <a:pt x="259" y="0"/>
                    </a:lnTo>
                    <a:lnTo>
                      <a:pt x="259" y="264"/>
                    </a:lnTo>
                    <a:lnTo>
                      <a:pt x="0" y="264"/>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7" name="Rectangle 13">
                <a:extLst>
                  <a:ext uri="{FF2B5EF4-FFF2-40B4-BE49-F238E27FC236}">
                    <a16:creationId xmlns:a16="http://schemas.microsoft.com/office/drawing/2014/main" id="{3343189E-D8E1-CDE2-1553-BECC5A84D3DB}"/>
                  </a:ext>
                </a:extLst>
              </p:cNvPr>
              <p:cNvSpPr>
                <a:spLocks noChangeArrowheads="1"/>
              </p:cNvSpPr>
              <p:nvPr/>
            </p:nvSpPr>
            <p:spPr bwMode="auto">
              <a:xfrm>
                <a:off x="6467"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8" name="Rectangle 14">
                <a:extLst>
                  <a:ext uri="{FF2B5EF4-FFF2-40B4-BE49-F238E27FC236}">
                    <a16:creationId xmlns:a16="http://schemas.microsoft.com/office/drawing/2014/main" id="{CAF2BEB4-9815-9468-56CC-9ACDF3B8DAF1}"/>
                  </a:ext>
                </a:extLst>
              </p:cNvPr>
              <p:cNvSpPr>
                <a:spLocks noChangeArrowheads="1"/>
              </p:cNvSpPr>
              <p:nvPr/>
            </p:nvSpPr>
            <p:spPr bwMode="auto">
              <a:xfrm>
                <a:off x="6500" y="1279"/>
                <a:ext cx="41"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9" name="Rectangle 15">
                <a:extLst>
                  <a:ext uri="{FF2B5EF4-FFF2-40B4-BE49-F238E27FC236}">
                    <a16:creationId xmlns:a16="http://schemas.microsoft.com/office/drawing/2014/main" id="{1B06D1BC-70DE-CB2D-FB82-3A70DFBD1EBD}"/>
                  </a:ext>
                </a:extLst>
              </p:cNvPr>
              <p:cNvSpPr>
                <a:spLocks noChangeArrowheads="1"/>
              </p:cNvSpPr>
              <p:nvPr/>
            </p:nvSpPr>
            <p:spPr bwMode="auto">
              <a:xfrm>
                <a:off x="5838"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0" name="Rectangle 16">
                <a:extLst>
                  <a:ext uri="{FF2B5EF4-FFF2-40B4-BE49-F238E27FC236}">
                    <a16:creationId xmlns:a16="http://schemas.microsoft.com/office/drawing/2014/main" id="{E7442D78-D8E4-5C2B-DCEC-579D44E84CF1}"/>
                  </a:ext>
                </a:extLst>
              </p:cNvPr>
              <p:cNvSpPr>
                <a:spLocks noChangeArrowheads="1"/>
              </p:cNvSpPr>
              <p:nvPr/>
            </p:nvSpPr>
            <p:spPr bwMode="auto">
              <a:xfrm>
                <a:off x="5871" y="931"/>
                <a:ext cx="596" cy="39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1" name="Freeform 17">
                <a:extLst>
                  <a:ext uri="{FF2B5EF4-FFF2-40B4-BE49-F238E27FC236}">
                    <a16:creationId xmlns:a16="http://schemas.microsoft.com/office/drawing/2014/main" id="{871BB67A-2875-29EE-8CA3-E8EF28377552}"/>
                  </a:ext>
                </a:extLst>
              </p:cNvPr>
              <p:cNvSpPr>
                <a:spLocks/>
              </p:cNvSpPr>
              <p:nvPr/>
            </p:nvSpPr>
            <p:spPr bwMode="auto">
              <a:xfrm>
                <a:off x="6114" y="1118"/>
                <a:ext cx="110" cy="206"/>
              </a:xfrm>
              <a:custGeom>
                <a:avLst/>
                <a:gdLst>
                  <a:gd name="T0" fmla="*/ 20 w 40"/>
                  <a:gd name="T1" fmla="*/ 0 h 74"/>
                  <a:gd name="T2" fmla="*/ 0 w 40"/>
                  <a:gd name="T3" fmla="*/ 21 h 74"/>
                  <a:gd name="T4" fmla="*/ 0 w 40"/>
                  <a:gd name="T5" fmla="*/ 74 h 74"/>
                  <a:gd name="T6" fmla="*/ 40 w 40"/>
                  <a:gd name="T7" fmla="*/ 74 h 74"/>
                  <a:gd name="T8" fmla="*/ 40 w 40"/>
                  <a:gd name="T9" fmla="*/ 21 h 74"/>
                  <a:gd name="T10" fmla="*/ 20 w 40"/>
                  <a:gd name="T11" fmla="*/ 0 h 74"/>
                </a:gdLst>
                <a:ahLst/>
                <a:cxnLst>
                  <a:cxn ang="0">
                    <a:pos x="T0" y="T1"/>
                  </a:cxn>
                  <a:cxn ang="0">
                    <a:pos x="T2" y="T3"/>
                  </a:cxn>
                  <a:cxn ang="0">
                    <a:pos x="T4" y="T5"/>
                  </a:cxn>
                  <a:cxn ang="0">
                    <a:pos x="T6" y="T7"/>
                  </a:cxn>
                  <a:cxn ang="0">
                    <a:pos x="T8" y="T9"/>
                  </a:cxn>
                  <a:cxn ang="0">
                    <a:pos x="T10" y="T11"/>
                  </a:cxn>
                </a:cxnLst>
                <a:rect l="0" t="0" r="r" b="b"/>
                <a:pathLst>
                  <a:path w="40" h="74">
                    <a:moveTo>
                      <a:pt x="20" y="0"/>
                    </a:moveTo>
                    <a:cubicBezTo>
                      <a:pt x="9" y="0"/>
                      <a:pt x="0" y="9"/>
                      <a:pt x="0" y="21"/>
                    </a:cubicBezTo>
                    <a:cubicBezTo>
                      <a:pt x="0" y="74"/>
                      <a:pt x="0" y="74"/>
                      <a:pt x="0" y="74"/>
                    </a:cubicBezTo>
                    <a:cubicBezTo>
                      <a:pt x="40" y="74"/>
                      <a:pt x="40" y="74"/>
                      <a:pt x="40" y="74"/>
                    </a:cubicBezTo>
                    <a:cubicBezTo>
                      <a:pt x="40" y="21"/>
                      <a:pt x="40" y="21"/>
                      <a:pt x="40" y="21"/>
                    </a:cubicBezTo>
                    <a:cubicBezTo>
                      <a:pt x="40" y="9"/>
                      <a:pt x="31" y="0"/>
                      <a:pt x="20"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2" name="Freeform 18">
                <a:extLst>
                  <a:ext uri="{FF2B5EF4-FFF2-40B4-BE49-F238E27FC236}">
                    <a16:creationId xmlns:a16="http://schemas.microsoft.com/office/drawing/2014/main" id="{2FE0434A-8D44-EDDD-2301-141109D7D551}"/>
                  </a:ext>
                </a:extLst>
              </p:cNvPr>
              <p:cNvSpPr>
                <a:spLocks/>
              </p:cNvSpPr>
              <p:nvPr/>
            </p:nvSpPr>
            <p:spPr bwMode="auto">
              <a:xfrm>
                <a:off x="6288"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3" name="Freeform 19">
                <a:extLst>
                  <a:ext uri="{FF2B5EF4-FFF2-40B4-BE49-F238E27FC236}">
                    <a16:creationId xmlns:a16="http://schemas.microsoft.com/office/drawing/2014/main" id="{3B4F1CCF-8F48-5E6B-8B70-E2A895047C23}"/>
                  </a:ext>
                </a:extLst>
              </p:cNvPr>
              <p:cNvSpPr>
                <a:spLocks/>
              </p:cNvSpPr>
              <p:nvPr/>
            </p:nvSpPr>
            <p:spPr bwMode="auto">
              <a:xfrm>
                <a:off x="5937"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4" name="Rectangle 20">
                <a:extLst>
                  <a:ext uri="{FF2B5EF4-FFF2-40B4-BE49-F238E27FC236}">
                    <a16:creationId xmlns:a16="http://schemas.microsoft.com/office/drawing/2014/main" id="{E1097E50-97BB-A846-E671-0E889FE8A6F3}"/>
                  </a:ext>
                </a:extLst>
              </p:cNvPr>
              <p:cNvSpPr>
                <a:spLocks noChangeArrowheads="1"/>
              </p:cNvSpPr>
              <p:nvPr/>
            </p:nvSpPr>
            <p:spPr bwMode="auto">
              <a:xfrm>
                <a:off x="5584"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5" name="Rectangle 21">
                <a:extLst>
                  <a:ext uri="{FF2B5EF4-FFF2-40B4-BE49-F238E27FC236}">
                    <a16:creationId xmlns:a16="http://schemas.microsoft.com/office/drawing/2014/main" id="{DA48F8CD-472D-F02E-B742-CE7B9CF5F862}"/>
                  </a:ext>
                </a:extLst>
              </p:cNvPr>
              <p:cNvSpPr>
                <a:spLocks noChangeArrowheads="1"/>
              </p:cNvSpPr>
              <p:nvPr/>
            </p:nvSpPr>
            <p:spPr bwMode="auto">
              <a:xfrm>
                <a:off x="5642"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6" name="Rectangle 22">
                <a:extLst>
                  <a:ext uri="{FF2B5EF4-FFF2-40B4-BE49-F238E27FC236}">
                    <a16:creationId xmlns:a16="http://schemas.microsoft.com/office/drawing/2014/main" id="{CF61A62F-53F4-018B-D80E-ADC3430C4F84}"/>
                  </a:ext>
                </a:extLst>
              </p:cNvPr>
              <p:cNvSpPr>
                <a:spLocks noChangeArrowheads="1"/>
              </p:cNvSpPr>
              <p:nvPr/>
            </p:nvSpPr>
            <p:spPr bwMode="auto">
              <a:xfrm>
                <a:off x="5700" y="1210"/>
                <a:ext cx="27"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7" name="Rectangle 23">
                <a:extLst>
                  <a:ext uri="{FF2B5EF4-FFF2-40B4-BE49-F238E27FC236}">
                    <a16:creationId xmlns:a16="http://schemas.microsoft.com/office/drawing/2014/main" id="{E5D7DB1F-5A25-2934-1B7A-E697BC3FF470}"/>
                  </a:ext>
                </a:extLst>
              </p:cNvPr>
              <p:cNvSpPr>
                <a:spLocks noChangeArrowheads="1"/>
              </p:cNvSpPr>
              <p:nvPr/>
            </p:nvSpPr>
            <p:spPr bwMode="auto">
              <a:xfrm>
                <a:off x="5758" y="1210"/>
                <a:ext cx="27"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8" name="Rectangle 24">
                <a:extLst>
                  <a:ext uri="{FF2B5EF4-FFF2-40B4-BE49-F238E27FC236}">
                    <a16:creationId xmlns:a16="http://schemas.microsoft.com/office/drawing/2014/main" id="{52160378-196A-35AC-8FD9-F63315AAD8D1}"/>
                  </a:ext>
                </a:extLst>
              </p:cNvPr>
              <p:cNvSpPr>
                <a:spLocks noChangeArrowheads="1"/>
              </p:cNvSpPr>
              <p:nvPr/>
            </p:nvSpPr>
            <p:spPr bwMode="auto">
              <a:xfrm>
                <a:off x="5871" y="1324"/>
                <a:ext cx="596" cy="1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9" name="Rectangle 25">
                <a:extLst>
                  <a:ext uri="{FF2B5EF4-FFF2-40B4-BE49-F238E27FC236}">
                    <a16:creationId xmlns:a16="http://schemas.microsoft.com/office/drawing/2014/main" id="{B508F2D0-1A9F-6540-DF9F-01D55CCB832F}"/>
                  </a:ext>
                </a:extLst>
              </p:cNvPr>
              <p:cNvSpPr>
                <a:spLocks noChangeArrowheads="1"/>
              </p:cNvSpPr>
              <p:nvPr/>
            </p:nvSpPr>
            <p:spPr bwMode="auto">
              <a:xfrm>
                <a:off x="5857" y="134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0" name="Rectangle 26">
                <a:extLst>
                  <a:ext uri="{FF2B5EF4-FFF2-40B4-BE49-F238E27FC236}">
                    <a16:creationId xmlns:a16="http://schemas.microsoft.com/office/drawing/2014/main" id="{A400E43C-DB4D-CE0C-9FA5-EB0688C65157}"/>
                  </a:ext>
                </a:extLst>
              </p:cNvPr>
              <p:cNvSpPr>
                <a:spLocks noChangeArrowheads="1"/>
              </p:cNvSpPr>
              <p:nvPr/>
            </p:nvSpPr>
            <p:spPr bwMode="auto">
              <a:xfrm>
                <a:off x="5849" y="1355"/>
                <a:ext cx="643" cy="14"/>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1" name="Rectangle 27">
                <a:extLst>
                  <a:ext uri="{FF2B5EF4-FFF2-40B4-BE49-F238E27FC236}">
                    <a16:creationId xmlns:a16="http://schemas.microsoft.com/office/drawing/2014/main" id="{108ADE47-129E-ABC3-C0E6-CB3100336BC7}"/>
                  </a:ext>
                </a:extLst>
              </p:cNvPr>
              <p:cNvSpPr>
                <a:spLocks noChangeArrowheads="1"/>
              </p:cNvSpPr>
              <p:nvPr/>
            </p:nvSpPr>
            <p:spPr bwMode="auto">
              <a:xfrm>
                <a:off x="5838" y="1369"/>
                <a:ext cx="662" cy="1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2" name="Rectangle 28">
                <a:extLst>
                  <a:ext uri="{FF2B5EF4-FFF2-40B4-BE49-F238E27FC236}">
                    <a16:creationId xmlns:a16="http://schemas.microsoft.com/office/drawing/2014/main" id="{700A718C-E52B-8C87-6FE7-1D053678BBC5}"/>
                  </a:ext>
                </a:extLst>
              </p:cNvPr>
              <p:cNvSpPr>
                <a:spLocks noChangeArrowheads="1"/>
              </p:cNvSpPr>
              <p:nvPr/>
            </p:nvSpPr>
            <p:spPr bwMode="auto">
              <a:xfrm>
                <a:off x="5796" y="1279"/>
                <a:ext cx="42"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3" name="Freeform 29">
                <a:extLst>
                  <a:ext uri="{FF2B5EF4-FFF2-40B4-BE49-F238E27FC236}">
                    <a16:creationId xmlns:a16="http://schemas.microsoft.com/office/drawing/2014/main" id="{7E4EC8E9-F272-C91A-E471-682A6E003D3D}"/>
                  </a:ext>
                </a:extLst>
              </p:cNvPr>
              <p:cNvSpPr>
                <a:spLocks/>
              </p:cNvSpPr>
              <p:nvPr/>
            </p:nvSpPr>
            <p:spPr bwMode="auto">
              <a:xfrm>
                <a:off x="5976" y="823"/>
                <a:ext cx="386" cy="97"/>
              </a:xfrm>
              <a:custGeom>
                <a:avLst/>
                <a:gdLst>
                  <a:gd name="T0" fmla="*/ 196 w 386"/>
                  <a:gd name="T1" fmla="*/ 0 h 97"/>
                  <a:gd name="T2" fmla="*/ 0 w 386"/>
                  <a:gd name="T3" fmla="*/ 97 h 97"/>
                  <a:gd name="T4" fmla="*/ 386 w 386"/>
                  <a:gd name="T5" fmla="*/ 97 h 97"/>
                  <a:gd name="T6" fmla="*/ 196 w 386"/>
                  <a:gd name="T7" fmla="*/ 0 h 97"/>
                </a:gdLst>
                <a:ahLst/>
                <a:cxnLst>
                  <a:cxn ang="0">
                    <a:pos x="T0" y="T1"/>
                  </a:cxn>
                  <a:cxn ang="0">
                    <a:pos x="T2" y="T3"/>
                  </a:cxn>
                  <a:cxn ang="0">
                    <a:pos x="T4" y="T5"/>
                  </a:cxn>
                  <a:cxn ang="0">
                    <a:pos x="T6" y="T7"/>
                  </a:cxn>
                </a:cxnLst>
                <a:rect l="0" t="0" r="r" b="b"/>
                <a:pathLst>
                  <a:path w="386" h="97">
                    <a:moveTo>
                      <a:pt x="196" y="0"/>
                    </a:moveTo>
                    <a:lnTo>
                      <a:pt x="0" y="97"/>
                    </a:lnTo>
                    <a:lnTo>
                      <a:pt x="386" y="97"/>
                    </a:lnTo>
                    <a:lnTo>
                      <a:pt x="19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4" name="Rectangle 30">
                <a:extLst>
                  <a:ext uri="{FF2B5EF4-FFF2-40B4-BE49-F238E27FC236}">
                    <a16:creationId xmlns:a16="http://schemas.microsoft.com/office/drawing/2014/main" id="{FE941D7E-3B60-B64D-C353-20B6A0DB15F0}"/>
                  </a:ext>
                </a:extLst>
              </p:cNvPr>
              <p:cNvSpPr>
                <a:spLocks noChangeArrowheads="1"/>
              </p:cNvSpPr>
              <p:nvPr/>
            </p:nvSpPr>
            <p:spPr bwMode="auto">
              <a:xfrm>
                <a:off x="5857" y="1046"/>
                <a:ext cx="624" cy="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5" name="Rectangle 31">
                <a:extLst>
                  <a:ext uri="{FF2B5EF4-FFF2-40B4-BE49-F238E27FC236}">
                    <a16:creationId xmlns:a16="http://schemas.microsoft.com/office/drawing/2014/main" id="{91AA1297-F63D-C2AB-F264-B4318FBE652B}"/>
                  </a:ext>
                </a:extLst>
              </p:cNvPr>
              <p:cNvSpPr>
                <a:spLocks noChangeArrowheads="1"/>
              </p:cNvSpPr>
              <p:nvPr/>
            </p:nvSpPr>
            <p:spPr bwMode="auto">
              <a:xfrm>
                <a:off x="5857" y="93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6" name="Rectangle 32">
                <a:extLst>
                  <a:ext uri="{FF2B5EF4-FFF2-40B4-BE49-F238E27FC236}">
                    <a16:creationId xmlns:a16="http://schemas.microsoft.com/office/drawing/2014/main" id="{09966D9F-95B3-A4CF-9978-DB52467B1EBE}"/>
                  </a:ext>
                </a:extLst>
              </p:cNvPr>
              <p:cNvSpPr>
                <a:spLocks noChangeArrowheads="1"/>
              </p:cNvSpPr>
              <p:nvPr/>
            </p:nvSpPr>
            <p:spPr bwMode="auto">
              <a:xfrm>
                <a:off x="5529" y="1163"/>
                <a:ext cx="342"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grpSp>
      <p:sp>
        <p:nvSpPr>
          <p:cNvPr id="2" name="Footer Placeholder 1">
            <a:extLst>
              <a:ext uri="{FF2B5EF4-FFF2-40B4-BE49-F238E27FC236}">
                <a16:creationId xmlns:a16="http://schemas.microsoft.com/office/drawing/2014/main" id="{CE8F2C7F-D6F9-6421-2E8D-CF71295926A3}"/>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8623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6331</Words>
  <Application>Microsoft Office PowerPoint</Application>
  <PresentationFormat>Widescreen</PresentationFormat>
  <Paragraphs>671</Paragraphs>
  <Slides>50</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Calibri</vt:lpstr>
      <vt:lpstr>Segoe UI</vt:lpstr>
      <vt:lpstr>Segoe UI Light</vt:lpstr>
      <vt:lpstr>Segoe UI Semibold</vt:lpstr>
      <vt:lpstr>Segoe UI Semibold (Headings)</vt:lpstr>
      <vt:lpstr>Segoe UI Semilight</vt:lpstr>
      <vt:lpstr>Symbol</vt:lpstr>
      <vt:lpstr>Wingdings</vt:lpstr>
      <vt:lpstr>1_LIGHT MODE</vt:lpstr>
      <vt:lpstr>AZ-900T00 Learning path 02: Azure architecture and services</vt:lpstr>
      <vt:lpstr>Learning path 02―outline</vt:lpstr>
      <vt:lpstr>Azure accounts</vt:lpstr>
      <vt:lpstr>Walkthrough―create an Azure account</vt:lpstr>
      <vt:lpstr>Azure architectural components</vt:lpstr>
      <vt:lpstr>Regions</vt:lpstr>
      <vt:lpstr>Availability zones</vt:lpstr>
      <vt:lpstr>Region pairs</vt:lpstr>
      <vt:lpstr>Azure sovereign regions (US government services)</vt:lpstr>
      <vt:lpstr>Azure sovereign regions (Azure China)</vt:lpstr>
      <vt:lpstr>Walkthrough―explore the Azure global infrastructure</vt:lpstr>
      <vt:lpstr>Azure resources</vt:lpstr>
      <vt:lpstr>Resource groups</vt:lpstr>
      <vt:lpstr>Azure subscriptions</vt:lpstr>
      <vt:lpstr>Management groups</vt:lpstr>
      <vt:lpstr>Compute and networking</vt:lpstr>
      <vt:lpstr>Azure compute services</vt:lpstr>
      <vt:lpstr>Azure virtual machines</vt:lpstr>
      <vt:lpstr>VM scale sets</vt:lpstr>
      <vt:lpstr>VM availability sets</vt:lpstr>
      <vt:lpstr>Azure Virtual Desktop</vt:lpstr>
      <vt:lpstr>Azure container services</vt:lpstr>
      <vt:lpstr>Azure Functions</vt:lpstr>
      <vt:lpstr>Comparing Azure compute options</vt:lpstr>
      <vt:lpstr>Azure App Services</vt:lpstr>
      <vt:lpstr>Azure networking services</vt:lpstr>
      <vt:lpstr>Azure networking services: VPN Gateway</vt:lpstr>
      <vt:lpstr>Azure networking services: ExpressRoute</vt:lpstr>
      <vt:lpstr>Azure DNS</vt:lpstr>
      <vt:lpstr>Storage</vt:lpstr>
      <vt:lpstr>Storage accounts</vt:lpstr>
      <vt:lpstr>Storage redundancy</vt:lpstr>
      <vt:lpstr>Azure storage services</vt:lpstr>
      <vt:lpstr>Storage service public endpoints</vt:lpstr>
      <vt:lpstr>Azure storage access tiers</vt:lpstr>
      <vt:lpstr>Azure Migrate</vt:lpstr>
      <vt:lpstr>Azure Data Box</vt:lpstr>
      <vt:lpstr>File management options</vt:lpstr>
      <vt:lpstr>Identity, access, and security</vt:lpstr>
      <vt:lpstr>Microsoft Entra ID</vt:lpstr>
      <vt:lpstr>Microsoft Entra Domain Services</vt:lpstr>
      <vt:lpstr>Compare authentication and authorization</vt:lpstr>
      <vt:lpstr>Multifactor authentication</vt:lpstr>
      <vt:lpstr>Microsoft Entra External ID B2B</vt:lpstr>
      <vt:lpstr>Azure AD External Identities B2C</vt:lpstr>
      <vt:lpstr>Conditional Access</vt:lpstr>
      <vt:lpstr>Role-based access control</vt:lpstr>
      <vt:lpstr>Zero Trust</vt:lpstr>
      <vt:lpstr>Defense in depth</vt:lpstr>
      <vt:lpstr>Microsoft Defender for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2023-10-03T15:03:25Z</dcterms:created>
  <dcterms:modified xsi:type="dcterms:W3CDTF">2024-07-07T08:52:13Z</dcterms:modified>
</cp:coreProperties>
</file>